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3"/>
  </p:notesMasterIdLst>
  <p:sldIdLst>
    <p:sldId id="302" r:id="rId4"/>
    <p:sldId id="303" r:id="rId5"/>
    <p:sldId id="256" r:id="rId6"/>
    <p:sldId id="301" r:id="rId7"/>
    <p:sldId id="300" r:id="rId8"/>
    <p:sldId id="280" r:id="rId9"/>
    <p:sldId id="307" r:id="rId10"/>
    <p:sldId id="308"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6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72771-A037-B74C-BA96-D841B6F911D5}" v="48" dt="2024-09-29T08:02:45.466"/>
  </p1510:revLst>
</p1510:revInfo>
</file>

<file path=ppt/tableStyles.xml><?xml version="1.0" encoding="utf-8"?>
<a:tblStyleLst xmlns:a="http://schemas.openxmlformats.org/drawingml/2006/main" def="{0817EA92-75D0-4044-A80A-286907CE0DDB}">
  <a:tblStyle styleId="{0817EA92-75D0-4044-A80A-286907CE0DDB}" styleName="SVA default table">
    <a:wholeTbl>
      <a:tcTxStyle>
        <a:fontRef idx="minor">
          <a:prstClr val="black"/>
        </a:fontRef>
        <a:schemeClr val="dk2"/>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rgbClr val="FFFFFF"/>
          </a:solidFill>
        </a:fill>
      </a:tcStyle>
    </a:wholeTbl>
    <a:band1H>
      <a:tcStyle>
        <a:tcBdr/>
        <a:fill>
          <a:solidFill>
            <a:srgbClr val="FFFFFF"/>
          </a:solidFill>
        </a:fill>
      </a:tcStyle>
    </a:band1H>
    <a:band2H>
      <a:tcStyle>
        <a:tcBdr/>
        <a:fill>
          <a:solidFill>
            <a:srgbClr val="FFFFFF"/>
          </a:solidFill>
        </a:fill>
      </a:tcStyle>
    </a:band2H>
    <a:band1V>
      <a:tcStyle>
        <a:tcBdr/>
        <a:fill>
          <a:solidFill>
            <a:srgbClr val="FFFFFF"/>
          </a:solidFill>
        </a:fill>
      </a:tcStyle>
    </a:band1V>
    <a:band2V>
      <a:tcStyle>
        <a:tcBdr/>
      </a:tcStyle>
    </a:band2V>
    <a:lastCol>
      <a:tcTxStyle>
        <a:fontRef idx="minor">
          <a:prstClr val="black"/>
        </a:fontRef>
        <a:schemeClr val="dk1"/>
      </a:tcTxStyle>
      <a:tcStyle>
        <a:tcBdr/>
        <a:fill>
          <a:solidFill>
            <a:srgbClr val="FFFFFF"/>
          </a:solidFill>
        </a:fill>
      </a:tcStyle>
    </a:lastCol>
    <a:firstCol>
      <a:tcTxStyle b="on">
        <a:fontRef idx="minor">
          <a:prstClr val="black"/>
        </a:fontRef>
        <a:schemeClr val="dk2"/>
      </a:tcTxStyle>
      <a:tcStyle>
        <a:tcBdr/>
        <a:fill>
          <a:solidFill>
            <a:srgbClr val="FFFFFF"/>
          </a:solidFill>
        </a:fill>
      </a:tcStyle>
    </a:firstCol>
    <a:lastRow>
      <a:tcTxStyle b="on">
        <a:fontRef idx="minor">
          <a:prstClr val="black"/>
        </a:fontRef>
        <a:schemeClr val="dk1"/>
      </a:tcTxStyle>
      <a:tcStyle>
        <a:tcBdr>
          <a:top>
            <a:ln w="0" cmpd="sng">
              <a:solidFill>
                <a:schemeClr val="dk1"/>
              </a:solidFill>
            </a:ln>
          </a:top>
        </a:tcBdr>
        <a:fill>
          <a:solidFill>
            <a:srgbClr val="FFFFFF"/>
          </a:solidFill>
        </a:fill>
      </a:tcStyle>
    </a:lastRow>
    <a:firstRow>
      <a:tcTxStyle b="on">
        <a:fontRef idx="minor">
          <a:prstClr val="black"/>
        </a:fontRef>
        <a:schemeClr val="lt1"/>
      </a:tcTxStyle>
      <a:tcStyle>
        <a:tcBdr>
          <a:bottom>
            <a:ln w="12700" cmpd="sng">
              <a:solidFill>
                <a:schemeClr val="dk1"/>
              </a:solidFill>
            </a:ln>
          </a:bottom>
        </a:tcBdr>
        <a:fill>
          <a:solidFill>
            <a:srgbClr val="809D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1" autoAdjust="0"/>
    <p:restoredTop sz="75060" autoAdjust="0"/>
  </p:normalViewPr>
  <p:slideViewPr>
    <p:cSldViewPr snapToGrid="0">
      <p:cViewPr varScale="1">
        <p:scale>
          <a:sx n="84" d="100"/>
          <a:sy n="84" d="100"/>
        </p:scale>
        <p:origin x="1824"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D3341-7B95-4A6B-90E1-134F954A481B}" type="datetimeFigureOut">
              <a:rPr lang="en-AU" smtClean="0"/>
              <a:t>6/03/2025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637F7-FC4D-4CBC-AB75-3578EC53B962}" type="slidenum">
              <a:rPr lang="en-AU" smtClean="0"/>
              <a:t>‹#›</a:t>
            </a:fld>
            <a:endParaRPr lang="en-AU"/>
          </a:p>
        </p:txBody>
      </p:sp>
    </p:spTree>
    <p:extLst>
      <p:ext uri="{BB962C8B-B14F-4D97-AF65-F5344CB8AC3E}">
        <p14:creationId xmlns:p14="http://schemas.microsoft.com/office/powerpoint/2010/main" val="2273711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a:t>
            </a:fld>
            <a:endParaRPr lang="en-AU"/>
          </a:p>
        </p:txBody>
      </p:sp>
    </p:spTree>
    <p:extLst>
      <p:ext uri="{BB962C8B-B14F-4D97-AF65-F5344CB8AC3E}">
        <p14:creationId xmlns:p14="http://schemas.microsoft.com/office/powerpoint/2010/main" val="309722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2</a:t>
            </a:fld>
            <a:endParaRPr lang="en-AU"/>
          </a:p>
        </p:txBody>
      </p:sp>
    </p:spTree>
    <p:extLst>
      <p:ext uri="{BB962C8B-B14F-4D97-AF65-F5344CB8AC3E}">
        <p14:creationId xmlns:p14="http://schemas.microsoft.com/office/powerpoint/2010/main" val="235491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3</a:t>
            </a:fld>
            <a:endParaRPr lang="en-AU"/>
          </a:p>
        </p:txBody>
      </p:sp>
    </p:spTree>
    <p:extLst>
      <p:ext uri="{BB962C8B-B14F-4D97-AF65-F5344CB8AC3E}">
        <p14:creationId xmlns:p14="http://schemas.microsoft.com/office/powerpoint/2010/main" val="211669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4</a:t>
            </a:fld>
            <a:endParaRPr lang="en-AU"/>
          </a:p>
        </p:txBody>
      </p:sp>
    </p:spTree>
    <p:extLst>
      <p:ext uri="{BB962C8B-B14F-4D97-AF65-F5344CB8AC3E}">
        <p14:creationId xmlns:p14="http://schemas.microsoft.com/office/powerpoint/2010/main" val="1252720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Teaching notes and ideas</a:t>
            </a:r>
          </a:p>
          <a:p>
            <a:endParaRPr lang="en-AU" b="0" dirty="0"/>
          </a:p>
          <a:p>
            <a:pPr marL="228600" indent="-228600">
              <a:buFont typeface="+mj-lt"/>
              <a:buAutoNum type="arabicPeriod"/>
            </a:pPr>
            <a:r>
              <a:rPr lang="en-AU" b="0" dirty="0"/>
              <a:t>Recap with students about where their water comes from, plus the differences between the urban and natural water cycles. </a:t>
            </a:r>
          </a:p>
          <a:p>
            <a:pPr marL="228600" indent="-228600">
              <a:buFont typeface="+mj-lt"/>
              <a:buAutoNum type="arabicPeriod"/>
            </a:pPr>
            <a:r>
              <a:rPr lang="en-AU" b="0" dirty="0"/>
              <a:t>Explain that in this lesson they will learn more about how we plan for action and what is already being planned.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a:effectLst/>
                <a:latin typeface="Arial" panose="020B0604020202020204" pitchFamily="34" charset="0"/>
                <a:ea typeface="Calibri" panose="020F0502020204030204" pitchFamily="34" charset="0"/>
                <a:cs typeface="Times New Roman" panose="02020603050405020304" pitchFamily="18" charset="0"/>
              </a:rPr>
              <a:t>Discuss with students about why it is important to use water wisely for the environment and for our future.</a:t>
            </a:r>
            <a:endParaRPr lang="en-GB" sz="1050" dirty="0"/>
          </a:p>
          <a:p>
            <a:endParaRPr lang="en-AU" b="0" dirty="0"/>
          </a:p>
        </p:txBody>
      </p:sp>
      <p:sp>
        <p:nvSpPr>
          <p:cNvPr id="4" name="Slide Number Placeholder 3"/>
          <p:cNvSpPr>
            <a:spLocks noGrp="1"/>
          </p:cNvSpPr>
          <p:nvPr>
            <p:ph type="sldNum" sz="quarter" idx="5"/>
          </p:nvPr>
        </p:nvSpPr>
        <p:spPr/>
        <p:txBody>
          <a:bodyPr/>
          <a:lstStyle/>
          <a:p>
            <a:fld id="{517637F7-FC4D-4CBC-AB75-3578EC53B962}" type="slidenum">
              <a:rPr lang="en-AU" smtClean="0"/>
              <a:t>5</a:t>
            </a:fld>
            <a:endParaRPr lang="en-AU"/>
          </a:p>
        </p:txBody>
      </p:sp>
    </p:spTree>
    <p:extLst>
      <p:ext uri="{BB962C8B-B14F-4D97-AF65-F5344CB8AC3E}">
        <p14:creationId xmlns:p14="http://schemas.microsoft.com/office/powerpoint/2010/main" val="388170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Teaching notes and ideas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Calibri" panose="020F0502020204030204" pitchFamily="34" charset="0"/>
                <a:cs typeface="Times New Roman" panose="02020603050405020304" pitchFamily="18" charset="0"/>
              </a:rPr>
              <a:t>1. Explain how water is reused to save high quality water for its special uses.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Calibri" panose="020F0502020204030204" pitchFamily="34" charset="0"/>
                <a:cs typeface="Times New Roman" panose="02020603050405020304" pitchFamily="18" charset="0"/>
              </a:rPr>
              <a:t>2. Talk about other sources of water such as recycled water and stormwater harvesting, what the recycled water is used for and how the water is returned to the natural water cycle after its time in the urban water cycle.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Calibri" panose="020F0502020204030204" pitchFamily="34" charset="0"/>
                <a:cs typeface="Times New Roman" panose="02020603050405020304" pitchFamily="18" charset="0"/>
              </a:rPr>
              <a:t>3. Click on each image for more information. Note, you will be taken to the World of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Calibri" panose="020F0502020204030204" pitchFamily="34" charset="0"/>
                <a:cs typeface="Times New Roman" panose="02020603050405020304" pitchFamily="18" charset="0"/>
              </a:rPr>
              <a:t>4. You can ask students to write down a brief explanation of each type of alternate water and how each is reused. </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6</a:t>
            </a:fld>
            <a:endParaRPr lang="en-AU"/>
          </a:p>
        </p:txBody>
      </p:sp>
    </p:spTree>
    <p:extLst>
      <p:ext uri="{BB962C8B-B14F-4D97-AF65-F5344CB8AC3E}">
        <p14:creationId xmlns:p14="http://schemas.microsoft.com/office/powerpoint/2010/main" val="4904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Teaching notes and ideas</a:t>
            </a:r>
          </a:p>
          <a:p>
            <a:pPr>
              <a:spcBef>
                <a:spcPts val="600"/>
              </a:spcBef>
              <a:spcAft>
                <a:spcPts val="600"/>
              </a:spcAft>
            </a:pP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spcBef>
                <a:spcPts val="600"/>
              </a:spcBef>
              <a:spcAft>
                <a:spcPts val="600"/>
              </a:spcAft>
              <a:buAutoNum type="arabicPeriod"/>
            </a:pPr>
            <a:r>
              <a:rPr lang="en-AU" sz="1200" dirty="0">
                <a:effectLst/>
                <a:latin typeface="Arial" panose="020B0604020202020204" pitchFamily="34" charset="0"/>
                <a:ea typeface="Calibri" panose="020F0502020204030204" pitchFamily="34" charset="0"/>
                <a:cs typeface="Times New Roman" panose="02020603050405020304" pitchFamily="18" charset="0"/>
              </a:rPr>
              <a:t>Print up and cut out the water saving cards – see the downloads</a:t>
            </a:r>
          </a:p>
          <a:p>
            <a:pPr marL="342900" indent="-342900">
              <a:spcBef>
                <a:spcPts val="600"/>
              </a:spcBef>
              <a:spcAft>
                <a:spcPts val="600"/>
              </a:spcAft>
              <a:buAutoNum type="arabicPeriod"/>
            </a:pPr>
            <a:r>
              <a:rPr lang="en-AU" sz="1200" dirty="0">
                <a:effectLst/>
                <a:latin typeface="Arial" panose="020B0604020202020204" pitchFamily="34" charset="0"/>
                <a:ea typeface="Calibri" panose="020F0502020204030204" pitchFamily="34" charset="0"/>
                <a:cs typeface="Times New Roman" panose="02020603050405020304" pitchFamily="18" charset="0"/>
              </a:rPr>
              <a:t>Put students into groups of three or four students</a:t>
            </a:r>
          </a:p>
          <a:p>
            <a:pPr marL="342900" indent="-342900">
              <a:spcBef>
                <a:spcPts val="600"/>
              </a:spcBef>
              <a:spcAft>
                <a:spcPts val="600"/>
              </a:spcAft>
              <a:buAutoNum type="arabicPeriod"/>
            </a:pPr>
            <a:r>
              <a:rPr lang="en-AU" sz="1200" dirty="0">
                <a:effectLst/>
                <a:latin typeface="Arial" panose="020B0604020202020204" pitchFamily="34" charset="0"/>
                <a:ea typeface="Calibri" panose="020F0502020204030204" pitchFamily="34" charset="0"/>
                <a:cs typeface="Times New Roman" panose="02020603050405020304" pitchFamily="18" charset="0"/>
              </a:rPr>
              <a:t>Organise the water saving cards so that there is one set among each group</a:t>
            </a:r>
          </a:p>
          <a:p>
            <a:pPr marL="342900" indent="-342900">
              <a:spcBef>
                <a:spcPts val="600"/>
              </a:spcBef>
              <a:spcAft>
                <a:spcPts val="600"/>
              </a:spcAft>
              <a:buAutoNum type="arabicPeriod"/>
            </a:pPr>
            <a:r>
              <a:rPr lang="en-AU" sz="1200" dirty="0">
                <a:effectLst/>
                <a:latin typeface="Arial" panose="020B0604020202020204" pitchFamily="34" charset="0"/>
                <a:ea typeface="Calibri" panose="020F0502020204030204" pitchFamily="34" charset="0"/>
                <a:cs typeface="Times New Roman" panose="02020603050405020304" pitchFamily="18" charset="0"/>
              </a:rPr>
              <a:t>Explain that each group will receive a set of water saving cards</a:t>
            </a:r>
          </a:p>
          <a:p>
            <a:pPr marL="342900" indent="-342900">
              <a:spcBef>
                <a:spcPts val="600"/>
              </a:spcBef>
              <a:spcAft>
                <a:spcPts val="600"/>
              </a:spcAft>
              <a:buAutoNum type="arabicPeriod"/>
            </a:pPr>
            <a:r>
              <a:rPr lang="en-AU" sz="1200" dirty="0">
                <a:effectLst/>
                <a:latin typeface="Arial" panose="020B0604020202020204" pitchFamily="34" charset="0"/>
                <a:ea typeface="Calibri" panose="020F0502020204030204" pitchFamily="34" charset="0"/>
                <a:cs typeface="Times New Roman" panose="02020603050405020304" pitchFamily="18" charset="0"/>
              </a:rPr>
              <a:t>Each student randomly takes four cards from the set and has time to consider why the water saving idea is important for the environment, our future or both. </a:t>
            </a:r>
          </a:p>
          <a:p>
            <a:endParaRPr lang="en-AU" dirty="0"/>
          </a:p>
          <a:p>
            <a:pPr marL="0" marR="0" lvl="0" indent="0" algn="l" defTabSz="914400" rtl="0" eaLnBrk="1" fontAlgn="auto" latinLnBrk="0" hangingPunct="1">
              <a:lnSpc>
                <a:spcPct val="100000"/>
              </a:lnSpc>
              <a:spcBef>
                <a:spcPts val="600"/>
              </a:spcBef>
              <a:spcAft>
                <a:spcPts val="600"/>
              </a:spcAft>
              <a:buClrTx/>
              <a:buSzTx/>
              <a:buFont typeface="Symbol" panose="05050102010706020507" pitchFamily="18" charset="2"/>
              <a:buNone/>
              <a:tabLst/>
              <a:defRPr/>
            </a:pPr>
            <a:r>
              <a:rPr lang="en-AU" sz="1200" dirty="0">
                <a:effectLst/>
                <a:latin typeface="Arial" panose="020B0604020202020204" pitchFamily="34" charset="0"/>
                <a:ea typeface="Calibri" panose="020F0502020204030204" pitchFamily="34" charset="0"/>
                <a:cs typeface="Times New Roman" panose="02020603050405020304" pitchFamily="18" charset="0"/>
              </a:rPr>
              <a:t>Note: It is recommended that one card is presented at a time, and students rotate taking turns until all the cards have been presented.</a:t>
            </a:r>
          </a:p>
          <a:p>
            <a:pPr marL="0" marR="0" lvl="0" indent="0" algn="l" defTabSz="914400" rtl="0" eaLnBrk="1" fontAlgn="auto" latinLnBrk="0" hangingPunct="1">
              <a:lnSpc>
                <a:spcPct val="100000"/>
              </a:lnSpc>
              <a:spcBef>
                <a:spcPts val="600"/>
              </a:spcBef>
              <a:spcAft>
                <a:spcPts val="600"/>
              </a:spcAft>
              <a:buClrTx/>
              <a:buSzTx/>
              <a:buFont typeface="Symbol" panose="05050102010706020507" pitchFamily="18" charset="2"/>
              <a:buNone/>
              <a:tabLst/>
              <a:defRPr/>
            </a:pPr>
            <a:r>
              <a:rPr lang="en-AU" sz="1200" dirty="0">
                <a:effectLst/>
                <a:latin typeface="Arial" panose="020B0604020202020204" pitchFamily="34" charset="0"/>
                <a:ea typeface="Calibri" panose="020F0502020204030204" pitchFamily="34" charset="0"/>
                <a:cs typeface="Times New Roman" panose="02020603050405020304" pitchFamily="18" charset="0"/>
              </a:rPr>
              <a:t>Groups sort the cards into different collections—water saving ideas for the environment, for our future or for both. Groups can share their ideas with the class.</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7</a:t>
            </a:fld>
            <a:endParaRPr lang="en-AU"/>
          </a:p>
        </p:txBody>
      </p:sp>
    </p:spTree>
    <p:extLst>
      <p:ext uri="{BB962C8B-B14F-4D97-AF65-F5344CB8AC3E}">
        <p14:creationId xmlns:p14="http://schemas.microsoft.com/office/powerpoint/2010/main" val="3918640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Teaching notes and ideas</a:t>
            </a:r>
          </a:p>
          <a:p>
            <a:pPr>
              <a:spcBef>
                <a:spcPts val="600"/>
              </a:spcBef>
              <a:spcAft>
                <a:spcPts val="600"/>
              </a:spcAft>
            </a:pP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spcBef>
                <a:spcPts val="600"/>
              </a:spcBef>
              <a:spcAft>
                <a:spcPts val="600"/>
              </a:spcAft>
              <a:buAutoNum type="arabicPeriod"/>
            </a:pPr>
            <a:r>
              <a:rPr lang="en-AU" sz="1200" dirty="0">
                <a:effectLst/>
                <a:latin typeface="Arial" panose="020B0604020202020204" pitchFamily="34" charset="0"/>
                <a:ea typeface="Calibri" panose="020F0502020204030204" pitchFamily="34" charset="0"/>
                <a:cs typeface="Times New Roman" panose="02020603050405020304" pitchFamily="18" charset="0"/>
              </a:rPr>
              <a:t>Encourage students to think about: the dot points in the slide</a:t>
            </a:r>
          </a:p>
          <a:p>
            <a:pPr marL="342900" indent="-342900">
              <a:spcBef>
                <a:spcPts val="600"/>
              </a:spcBef>
              <a:spcAft>
                <a:spcPts val="600"/>
              </a:spcAft>
              <a:buAutoNum type="arabicPeriod"/>
            </a:pPr>
            <a:r>
              <a:rPr lang="en-AU" sz="1200" dirty="0">
                <a:effectLst/>
                <a:latin typeface="Arial" panose="020B0604020202020204" pitchFamily="34" charset="0"/>
                <a:ea typeface="Calibri" panose="020F0502020204030204" pitchFamily="34" charset="0"/>
                <a:cs typeface="Times New Roman" panose="02020603050405020304" pitchFamily="18" charset="0"/>
              </a:rPr>
              <a:t>Distribute the </a:t>
            </a:r>
            <a:r>
              <a:rPr lang="en-AU" sz="1200" b="1" dirty="0">
                <a:effectLst/>
                <a:latin typeface="Arial" panose="020B0604020202020204" pitchFamily="34" charset="0"/>
                <a:ea typeface="Calibri" panose="020F0502020204030204" pitchFamily="34" charset="0"/>
                <a:cs typeface="Times New Roman" panose="02020603050405020304" pitchFamily="18" charset="0"/>
              </a:rPr>
              <a:t>Student worksheet: Using water wisely</a:t>
            </a:r>
            <a:r>
              <a:rPr lang="en-AU" sz="1200" dirty="0">
                <a:effectLst/>
                <a:latin typeface="Arial" panose="020B0604020202020204" pitchFamily="34" charset="0"/>
                <a:ea typeface="Calibri" panose="020F0502020204030204" pitchFamily="34" charset="0"/>
                <a:cs typeface="Times New Roman" panose="02020603050405020304" pitchFamily="18" charset="0"/>
              </a:rPr>
              <a:t> and explain that they will use the ideas from the water saving cards discussion to complete it. Students refer to the water saving cards for ideas and prompts, recording:</a:t>
            </a:r>
            <a:br>
              <a:rPr lang="en-AU" sz="1200" dirty="0">
                <a:effectLst/>
                <a:latin typeface="Arial" panose="020B0604020202020204" pitchFamily="34" charset="0"/>
                <a:ea typeface="Calibri" panose="020F0502020204030204" pitchFamily="34" charset="0"/>
                <a:cs typeface="Times New Roman" panose="02020603050405020304" pitchFamily="18" charset="0"/>
              </a:rPr>
            </a:br>
            <a:r>
              <a:rPr lang="en-AU" sz="1200" dirty="0">
                <a:effectLst/>
                <a:latin typeface="Arial" panose="020B0604020202020204" pitchFamily="34" charset="0"/>
                <a:ea typeface="Calibri" panose="020F0502020204030204" pitchFamily="34" charset="0"/>
                <a:cs typeface="Times New Roman" panose="02020603050405020304" pitchFamily="18" charset="0"/>
              </a:rPr>
              <a:t>- reasons of using water wisely for the environment and our future</a:t>
            </a:r>
            <a:br>
              <a:rPr lang="en-AU" sz="1200" dirty="0">
                <a:effectLst/>
                <a:latin typeface="Arial" panose="020B0604020202020204" pitchFamily="34" charset="0"/>
                <a:ea typeface="Calibri" panose="020F0502020204030204" pitchFamily="34" charset="0"/>
                <a:cs typeface="Times New Roman" panose="02020603050405020304" pitchFamily="18" charset="0"/>
              </a:rPr>
            </a:br>
            <a:r>
              <a:rPr lang="en-AU" sz="1200" dirty="0">
                <a:effectLst/>
                <a:latin typeface="Arial" panose="020B0604020202020204" pitchFamily="34" charset="0"/>
                <a:ea typeface="Calibri" panose="020F0502020204030204" pitchFamily="34" charset="0"/>
                <a:cs typeface="Times New Roman" panose="02020603050405020304" pitchFamily="18" charset="0"/>
              </a:rPr>
              <a:t>- their favourite water saving ideas from the water saving cards</a:t>
            </a:r>
          </a:p>
          <a:p>
            <a:pPr marL="342900" indent="-342900">
              <a:spcBef>
                <a:spcPts val="600"/>
              </a:spcBef>
              <a:spcAft>
                <a:spcPts val="600"/>
              </a:spcAft>
              <a:buAutoNum type="arabicPeriod"/>
            </a:pPr>
            <a:r>
              <a:rPr lang="en-AU" sz="1200" dirty="0">
                <a:effectLst/>
                <a:latin typeface="Arial" panose="020B0604020202020204" pitchFamily="34" charset="0"/>
                <a:ea typeface="Calibri" panose="020F0502020204030204" pitchFamily="34" charset="0"/>
                <a:cs typeface="Times New Roman" panose="02020603050405020304" pitchFamily="18" charset="0"/>
              </a:rPr>
              <a:t>Students choose a favourite idea to develop into a plan that they think their family could do.</a:t>
            </a:r>
          </a:p>
          <a:p>
            <a:pPr marL="342900" indent="-342900">
              <a:spcBef>
                <a:spcPts val="600"/>
              </a:spcBef>
              <a:spcAft>
                <a:spcPts val="600"/>
              </a:spcAft>
              <a:buAutoNum type="arabicPeriod"/>
            </a:pPr>
            <a:r>
              <a:rPr lang="en-AU" sz="1200" dirty="0">
                <a:effectLst/>
                <a:latin typeface="Arial" panose="020B0604020202020204" pitchFamily="34" charset="0"/>
                <a:ea typeface="Calibri" panose="020F0502020204030204" pitchFamily="34" charset="0"/>
                <a:cs typeface="Times New Roman" panose="02020603050405020304" pitchFamily="18" charset="0"/>
              </a:rPr>
              <a:t>Students take their plan home and discuss it with their family</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8</a:t>
            </a:fld>
            <a:endParaRPr lang="en-AU"/>
          </a:p>
        </p:txBody>
      </p:sp>
    </p:spTree>
    <p:extLst>
      <p:ext uri="{BB962C8B-B14F-4D97-AF65-F5344CB8AC3E}">
        <p14:creationId xmlns:p14="http://schemas.microsoft.com/office/powerpoint/2010/main" val="3136508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9</a:t>
            </a:fld>
            <a:endParaRPr lang="en-AU"/>
          </a:p>
        </p:txBody>
      </p:sp>
    </p:spTree>
    <p:extLst>
      <p:ext uri="{BB962C8B-B14F-4D97-AF65-F5344CB8AC3E}">
        <p14:creationId xmlns:p14="http://schemas.microsoft.com/office/powerpoint/2010/main" val="546885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C600FC-E3A4-F8D7-44C8-3F27BD74659E}"/>
              </a:ext>
            </a:extLst>
          </p:cNvPr>
          <p:cNvSpPr/>
          <p:nvPr userDrawn="1"/>
        </p:nvSpPr>
        <p:spPr>
          <a:xfrm>
            <a:off x="0" y="0"/>
            <a:ext cx="12193200" cy="6858000"/>
          </a:xfrm>
          <a:prstGeom prst="rect">
            <a:avLst/>
          </a:prstGeom>
          <a:solidFill>
            <a:srgbClr val="356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blue and black wavy background&#10;&#10;Description automatically generated">
            <a:extLst>
              <a:ext uri="{FF2B5EF4-FFF2-40B4-BE49-F238E27FC236}">
                <a16:creationId xmlns:a16="http://schemas.microsoft.com/office/drawing/2014/main" id="{E11480AF-9A7B-6773-36A8-7BF187CA4A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67698" y="2159007"/>
            <a:ext cx="5040000" cy="468000"/>
          </a:xfrm>
        </p:spPr>
        <p:txBody>
          <a:bodyPr anchor="b"/>
          <a:lstStyle>
            <a:lvl1pPr marL="0" indent="0" algn="l">
              <a:buNone/>
              <a:defRPr sz="2300" b="0">
                <a:solidFill>
                  <a:schemeClr val="bg1"/>
                </a:solidFill>
              </a:defRPr>
            </a:lvl1pPr>
            <a:lvl2pPr marL="0" indent="0" algn="l">
              <a:buNone/>
              <a:defRPr sz="2300" b="0">
                <a:solidFill>
                  <a:schemeClr val="bg1"/>
                </a:solidFill>
              </a:defRPr>
            </a:lvl2pPr>
            <a:lvl3pPr marL="0" indent="0" algn="l">
              <a:buNone/>
              <a:defRPr sz="2300" b="0">
                <a:solidFill>
                  <a:schemeClr val="bg1"/>
                </a:solidFill>
              </a:defRPr>
            </a:lvl3pPr>
            <a:lvl4pPr marL="0" indent="0" algn="l">
              <a:buNone/>
              <a:defRPr sz="2300" b="0">
                <a:solidFill>
                  <a:schemeClr val="bg1"/>
                </a:solidFill>
              </a:defRPr>
            </a:lvl4pPr>
            <a:lvl5pPr marL="0" indent="0" algn="l">
              <a:buNone/>
              <a:defRPr sz="2300" b="0">
                <a:solidFill>
                  <a:schemeClr val="bg1"/>
                </a:solidFill>
              </a:defRPr>
            </a:lvl5pPr>
            <a:lvl6pPr marL="0" indent="0" algn="l">
              <a:buNone/>
              <a:defRPr sz="2300" b="0">
                <a:solidFill>
                  <a:schemeClr val="bg1"/>
                </a:solidFill>
              </a:defRPr>
            </a:lvl6pPr>
            <a:lvl7pPr marL="0" indent="0" algn="l">
              <a:buNone/>
              <a:defRPr sz="2300" b="0">
                <a:solidFill>
                  <a:schemeClr val="bg1"/>
                </a:solidFill>
              </a:defRPr>
            </a:lvl7pPr>
            <a:lvl8pPr marL="0" indent="0" algn="l">
              <a:buNone/>
              <a:defRPr sz="2300" b="0">
                <a:solidFill>
                  <a:schemeClr val="bg1"/>
                </a:solidFill>
              </a:defRPr>
            </a:lvl8pPr>
            <a:lvl9pPr marL="0" indent="0" algn="l">
              <a:buNone/>
              <a:defRPr sz="2300" b="0">
                <a:solidFill>
                  <a:schemeClr val="bg1"/>
                </a:solidFill>
              </a:defRPr>
            </a:lvl9pPr>
          </a:lstStyle>
          <a:p>
            <a:r>
              <a:rPr lang="en-AU" dirty="0"/>
              <a:t>Click to add subtitle</a:t>
            </a:r>
            <a:endParaRPr lang="en-GB" dirty="0"/>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067698" y="2936665"/>
            <a:ext cx="7200000" cy="1260000"/>
          </a:xfrm>
        </p:spPr>
        <p:txBody>
          <a:bodyPr anchor="t"/>
          <a:lstStyle>
            <a:lvl1pPr>
              <a:defRPr sz="4800">
                <a:solidFill>
                  <a:schemeClr val="bg1"/>
                </a:solidFill>
                <a:latin typeface="VAG Rounded Next" panose="020F0502020203020204" pitchFamily="34" charset="0"/>
              </a:defRPr>
            </a:lvl1pPr>
          </a:lstStyle>
          <a:p>
            <a:r>
              <a:rPr lang="en-US" dirty="0"/>
              <a:t>Click to add presentation title</a:t>
            </a:r>
            <a:endParaRPr lang="en-GB" dirty="0"/>
          </a:p>
        </p:txBody>
      </p:sp>
      <p:pic>
        <p:nvPicPr>
          <p:cNvPr id="10" name="Picture 9" descr="Blue text on a black background&#10;&#10;Description automatically generated">
            <a:extLst>
              <a:ext uri="{FF2B5EF4-FFF2-40B4-BE49-F238E27FC236}">
                <a16:creationId xmlns:a16="http://schemas.microsoft.com/office/drawing/2014/main" id="{3EB3336C-C05E-F699-6259-D5204CB0AE7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
        <p:nvSpPr>
          <p:cNvPr id="17" name="Picture Placeholder 16">
            <a:extLst>
              <a:ext uri="{FF2B5EF4-FFF2-40B4-BE49-F238E27FC236}">
                <a16:creationId xmlns:a16="http://schemas.microsoft.com/office/drawing/2014/main" id="{868ECEF7-DC95-A42A-891E-829CAD27CC81}"/>
              </a:ext>
            </a:extLst>
          </p:cNvPr>
          <p:cNvSpPr>
            <a:spLocks noGrp="1" noChangeAspect="1"/>
          </p:cNvSpPr>
          <p:nvPr>
            <p:ph type="pic" sz="quarter" idx="14" hasCustomPrompt="1"/>
          </p:nvPr>
        </p:nvSpPr>
        <p:spPr>
          <a:xfrm>
            <a:off x="1981200" y="0"/>
            <a:ext cx="10210344" cy="2560196"/>
          </a:xfrm>
          <a:custGeom>
            <a:avLst/>
            <a:gdLst>
              <a:gd name="connsiteX0" fmla="*/ 0 w 10210344"/>
              <a:gd name="connsiteY0" fmla="*/ 0 h 2560196"/>
              <a:gd name="connsiteX1" fmla="*/ 10210344 w 10210344"/>
              <a:gd name="connsiteY1" fmla="*/ 0 h 2560196"/>
              <a:gd name="connsiteX2" fmla="*/ 10210344 w 10210344"/>
              <a:gd name="connsiteY2" fmla="*/ 1210355 h 2560196"/>
              <a:gd name="connsiteX3" fmla="*/ 9162204 w 10210344"/>
              <a:gd name="connsiteY3" fmla="*/ 1530783 h 2560196"/>
              <a:gd name="connsiteX4" fmla="*/ 7296380 w 10210344"/>
              <a:gd name="connsiteY4" fmla="*/ 2523391 h 2560196"/>
              <a:gd name="connsiteX5" fmla="*/ 4814354 w 10210344"/>
              <a:gd name="connsiteY5" fmla="*/ 1798981 h 2560196"/>
              <a:gd name="connsiteX6" fmla="*/ 0 w 10210344"/>
              <a:gd name="connsiteY6" fmla="*/ 0 h 256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0344" h="2560196">
                <a:moveTo>
                  <a:pt x="0" y="0"/>
                </a:moveTo>
                <a:lnTo>
                  <a:pt x="10210344" y="0"/>
                </a:lnTo>
                <a:lnTo>
                  <a:pt x="10210344" y="1210355"/>
                </a:lnTo>
                <a:cubicBezTo>
                  <a:pt x="9850841" y="1275928"/>
                  <a:pt x="9498071" y="1368695"/>
                  <a:pt x="9162204" y="1530783"/>
                </a:cubicBezTo>
                <a:cubicBezTo>
                  <a:pt x="8525924" y="1837931"/>
                  <a:pt x="7974850" y="2383731"/>
                  <a:pt x="7296380" y="2523391"/>
                </a:cubicBezTo>
                <a:cubicBezTo>
                  <a:pt x="6403721" y="2707145"/>
                  <a:pt x="5607131" y="2161599"/>
                  <a:pt x="4814354" y="1798981"/>
                </a:cubicBezTo>
                <a:cubicBezTo>
                  <a:pt x="3312799" y="1112188"/>
                  <a:pt x="2254492" y="1647250"/>
                  <a:pt x="0" y="0"/>
                </a:cubicBezTo>
                <a:close/>
              </a:path>
            </a:pathLst>
          </a:custGeom>
          <a:solidFill>
            <a:schemeClr val="bg1">
              <a:lumMod val="75000"/>
            </a:schemeClr>
          </a:solidFill>
        </p:spPr>
        <p:txBody>
          <a:bodyPr wrap="square" lIns="180000" tIns="180000" rIns="180000" bIns="360000" anchor="t" anchorCtr="0">
            <a:noAutofit/>
          </a:bodyPr>
          <a:lstStyle>
            <a:lvl1pPr algn="r">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dirty="0"/>
              <a:t>To insert an image, select ‘Insert Picture’, or click on icon. Select ‘Picture Format &gt; Crop’ to edit size and position of picture.</a:t>
            </a:r>
          </a:p>
        </p:txBody>
      </p:sp>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Blue/Orange]">
    <p:spTree>
      <p:nvGrpSpPr>
        <p:cNvPr id="1" name=""/>
        <p:cNvGrpSpPr/>
        <p:nvPr/>
      </p:nvGrpSpPr>
      <p:grpSpPr>
        <a:xfrm>
          <a:off x="0" y="0"/>
          <a:ext cx="0" cy="0"/>
          <a:chOff x="0" y="0"/>
          <a:chExt cx="0" cy="0"/>
        </a:xfrm>
      </p:grpSpPr>
      <p:pic>
        <p:nvPicPr>
          <p:cNvPr id="8" name="Picture 7" descr="A blue and orange background&#10;&#10;Description automatically generated">
            <a:extLst>
              <a:ext uri="{FF2B5EF4-FFF2-40B4-BE49-F238E27FC236}">
                <a16:creationId xmlns:a16="http://schemas.microsoft.com/office/drawing/2014/main" id="{244E6FE7-A9B9-5A6A-9AF4-A2EDC757EE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08030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Blue/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F52657-3706-698A-E5A4-7392BCB10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EC04AF43-F4D7-4307-AAC6-978BA3428C8A}" type="datetime1">
              <a:rPr lang="en-GB" smtClean="0"/>
              <a:t>06/03/2025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14160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F06F2204-047D-7C61-7E75-1FFC099CC0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688091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F1810F-C225-61FB-F899-73661BAF6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770F0ABB-BB79-4AFB-97FB-A631ED08C459}" type="datetime1">
              <a:rPr lang="en-GB" smtClean="0"/>
              <a:t>06/03/2025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4074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Green/Blue]">
    <p:spTree>
      <p:nvGrpSpPr>
        <p:cNvPr id="1" name=""/>
        <p:cNvGrpSpPr/>
        <p:nvPr/>
      </p:nvGrpSpPr>
      <p:grpSpPr>
        <a:xfrm>
          <a:off x="0" y="0"/>
          <a:ext cx="0" cy="0"/>
          <a:chOff x="0" y="0"/>
          <a:chExt cx="0" cy="0"/>
        </a:xfrm>
      </p:grpSpPr>
      <p:pic>
        <p:nvPicPr>
          <p:cNvPr id="10" name="Picture 9" descr="A blue and green background&#10;&#10;Description automatically generated">
            <a:extLst>
              <a:ext uri="{FF2B5EF4-FFF2-40B4-BE49-F238E27FC236}">
                <a16:creationId xmlns:a16="http://schemas.microsoft.com/office/drawing/2014/main" id="{234B6D88-923D-49C0-EFAB-2F1C4FD690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r="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577131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Green/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D3A230-AE8F-D97C-69C1-769F878976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612D710C-B5D9-4CB5-94E6-E2CD1833AE84}" type="datetime1">
              <a:rPr lang="en-GB" smtClean="0"/>
              <a:t>06/03/2025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53183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Navy Blue]">
    <p:spTree>
      <p:nvGrpSpPr>
        <p:cNvPr id="1" name=""/>
        <p:cNvGrpSpPr/>
        <p:nvPr/>
      </p:nvGrpSpPr>
      <p:grpSpPr>
        <a:xfrm>
          <a:off x="0" y="0"/>
          <a:ext cx="0" cy="0"/>
          <a:chOff x="0" y="0"/>
          <a:chExt cx="0" cy="0"/>
        </a:xfrm>
      </p:grpSpPr>
      <p:pic>
        <p:nvPicPr>
          <p:cNvPr id="12" name="Picture 11" descr="A blue and white background&#10;&#10;Description automatically generated">
            <a:extLst>
              <a:ext uri="{FF2B5EF4-FFF2-40B4-BE49-F238E27FC236}">
                <a16:creationId xmlns:a16="http://schemas.microsoft.com/office/drawing/2014/main" id="{EC894EE3-FC61-7F5E-6E8E-C658D6E420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989876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Navy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1BC271-4CB0-795C-1710-8A0C2D718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4E561842-7DDB-4B93-A9F9-000F48B93157}" type="datetime1">
              <a:rPr lang="en-GB" smtClean="0"/>
              <a:t>06/03/2025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493817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Orange/Brown]">
    <p:spTree>
      <p:nvGrpSpPr>
        <p:cNvPr id="1" name=""/>
        <p:cNvGrpSpPr/>
        <p:nvPr/>
      </p:nvGrpSpPr>
      <p:grpSpPr>
        <a:xfrm>
          <a:off x="0" y="0"/>
          <a:ext cx="0" cy="0"/>
          <a:chOff x="0" y="0"/>
          <a:chExt cx="0" cy="0"/>
        </a:xfrm>
      </p:grpSpPr>
      <p:pic>
        <p:nvPicPr>
          <p:cNvPr id="14" name="Picture 13" descr="A brown and white background&#10;&#10;Description automatically generated">
            <a:extLst>
              <a:ext uri="{FF2B5EF4-FFF2-40B4-BE49-F238E27FC236}">
                <a16:creationId xmlns:a16="http://schemas.microsoft.com/office/drawing/2014/main" id="{F97933ED-3AAF-72D3-AA3F-3E87396FAD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258496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Orange/Brow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C5F9B9-CAB2-D67D-B89C-AB96891D3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D0AAF764-000E-408A-BB85-8AEC778B5B62}" type="datetime1">
              <a:rPr lang="en-GB" smtClean="0"/>
              <a:t>06/03/2025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887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931E-9234-1F4C-CB61-21B538B4D19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6417BD2-45FF-C992-3150-4762209FD1EF}"/>
              </a:ext>
            </a:extLst>
          </p:cNvPr>
          <p:cNvSpPr>
            <a:spLocks noGrp="1"/>
          </p:cNvSpPr>
          <p:nvPr>
            <p:ph type="dt" sz="half" idx="10"/>
          </p:nvPr>
        </p:nvSpPr>
        <p:spPr/>
        <p:txBody>
          <a:bodyPr/>
          <a:lstStyle/>
          <a:p>
            <a:fld id="{96B4C594-0B96-4F5A-984A-EA98CBA1964E}" type="datetime1">
              <a:rPr lang="en-GB" smtClean="0"/>
              <a:t>06/03/2025</a:t>
            </a:fld>
            <a:endParaRPr lang="en-GB" dirty="0"/>
          </a:p>
        </p:txBody>
      </p:sp>
      <p:sp>
        <p:nvSpPr>
          <p:cNvPr id="4" name="Footer Placeholder 3">
            <a:extLst>
              <a:ext uri="{FF2B5EF4-FFF2-40B4-BE49-F238E27FC236}">
                <a16:creationId xmlns:a16="http://schemas.microsoft.com/office/drawing/2014/main" id="{66AF0DF5-FA1C-BBAD-816D-B7114C82F77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280AB8C-7997-9BD9-D52D-004599B6EDB4}"/>
              </a:ext>
            </a:extLst>
          </p:cNvPr>
          <p:cNvSpPr>
            <a:spLocks noGrp="1"/>
          </p:cNvSpPr>
          <p:nvPr>
            <p:ph type="sldNum" sz="quarter" idx="12"/>
          </p:nvPr>
        </p:nvSpPr>
        <p:spPr/>
        <p:txBody>
          <a:bodyPr/>
          <a:lstStyle/>
          <a:p>
            <a:fld id="{F5AEA0E0-5CC6-4BD0-905C-A0021E419432}" type="slidenum">
              <a:rPr lang="en-GB" smtClean="0"/>
              <a:pPr/>
              <a:t>‹#›</a:t>
            </a:fld>
            <a:endParaRPr lang="en-GB" dirty="0"/>
          </a:p>
        </p:txBody>
      </p:sp>
    </p:spTree>
    <p:extLst>
      <p:ext uri="{BB962C8B-B14F-4D97-AF65-F5344CB8AC3E}">
        <p14:creationId xmlns:p14="http://schemas.microsoft.com/office/powerpoint/2010/main" val="571860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3ACF4C-E6E9-74FE-FC55-CD38811C285B}"/>
              </a:ext>
            </a:extLst>
          </p:cNvPr>
          <p:cNvSpPr/>
          <p:nvPr userDrawn="1"/>
        </p:nvSpPr>
        <p:spPr>
          <a:xfrm>
            <a:off x="0" y="0"/>
            <a:ext cx="1219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white background with black dots&#10;&#10;Description automatically generated">
            <a:extLst>
              <a:ext uri="{FF2B5EF4-FFF2-40B4-BE49-F238E27FC236}">
                <a16:creationId xmlns:a16="http://schemas.microsoft.com/office/drawing/2014/main" id="{0B1188FC-06B2-195D-7BD7-B404572AB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661367"/>
            <a:ext cx="10440000" cy="1620000"/>
          </a:xfrm>
        </p:spPr>
        <p:txBody>
          <a:bodyPr/>
          <a:lstStyle>
            <a:lvl1pPr algn="ctr">
              <a:lnSpc>
                <a:spcPct val="105000"/>
              </a:lnSpc>
              <a:defRPr sz="4800">
                <a:solidFill>
                  <a:schemeClr val="accent2"/>
                </a:solidFill>
                <a:latin typeface="VAG Rounded Next Medium" panose="020F0602020203020204" pitchFamily="34" charset="0"/>
              </a:defRPr>
            </a:lvl1pPr>
          </a:lstStyle>
          <a:p>
            <a:r>
              <a:rPr lang="en-US" dirty="0"/>
              <a:t>Key Statement</a:t>
            </a:r>
            <a:endParaRPr lang="en-GB" dirty="0"/>
          </a:p>
        </p:txBody>
      </p:sp>
    </p:spTree>
    <p:extLst>
      <p:ext uri="{BB962C8B-B14F-4D97-AF65-F5344CB8AC3E}">
        <p14:creationId xmlns:p14="http://schemas.microsoft.com/office/powerpoint/2010/main" val="2760850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e and yellow wavy background&#10;&#10;Description automatically generated">
            <a:extLst>
              <a:ext uri="{FF2B5EF4-FFF2-40B4-BE49-F238E27FC236}">
                <a16:creationId xmlns:a16="http://schemas.microsoft.com/office/drawing/2014/main" id="{E2BDE7D3-4A22-F333-5555-E2DF28937B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343734"/>
            <a:ext cx="10440000" cy="1620000"/>
          </a:xfrm>
        </p:spPr>
        <p:txBody>
          <a:bodyPr/>
          <a:lstStyle>
            <a:lvl1pPr algn="ctr">
              <a:lnSpc>
                <a:spcPct val="105000"/>
              </a:lnSpc>
              <a:defRPr sz="4800">
                <a:solidFill>
                  <a:schemeClr val="bg1"/>
                </a:solidFill>
                <a:latin typeface="VAG Rounded Next Medium" panose="020F0602020203020204" pitchFamily="34" charset="0"/>
              </a:defRPr>
            </a:lvl1pPr>
          </a:lstStyle>
          <a:p>
            <a:r>
              <a:rPr lang="en-US" dirty="0"/>
              <a:t>Thank-you</a:t>
            </a:r>
            <a:endParaRPr lang="en-GB" dirty="0"/>
          </a:p>
        </p:txBody>
      </p:sp>
      <p:pic>
        <p:nvPicPr>
          <p:cNvPr id="9" name="Picture 8" descr="Blue text on a black background&#10;&#10;Description automatically generated">
            <a:extLst>
              <a:ext uri="{FF2B5EF4-FFF2-40B4-BE49-F238E27FC236}">
                <a16:creationId xmlns:a16="http://schemas.microsoft.com/office/drawing/2014/main" id="{2CCB16CF-F111-CEFC-F8B3-EE4C27C4A7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Tree>
    <p:extLst>
      <p:ext uri="{BB962C8B-B14F-4D97-AF65-F5344CB8AC3E}">
        <p14:creationId xmlns:p14="http://schemas.microsoft.com/office/powerpoint/2010/main" val="3459527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A6C7C-078A-49DF-AE7A-D3DDF8E99D67}" type="datetime1">
              <a:rPr lang="en-GB" smtClean="0"/>
              <a:t>06/03/2025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GB"/>
              <a:t>Click to edit Master title style</a:t>
            </a:r>
            <a:endParaRPr lang="en-AU" dirty="0"/>
          </a:p>
        </p:txBody>
      </p:sp>
    </p:spTree>
    <p:extLst>
      <p:ext uri="{BB962C8B-B14F-4D97-AF65-F5344CB8AC3E}">
        <p14:creationId xmlns:p14="http://schemas.microsoft.com/office/powerpoint/2010/main" val="1648050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5EC11-1721-4360-A378-F6649AC6227E}" type="datetime1">
              <a:rPr lang="en-GB" smtClean="0"/>
              <a:t>06/03/2025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B91E093D-A47B-B0E4-9825-D9B7E3048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 r="1"/>
          <a:stretch/>
        </p:blipFill>
        <p:spPr>
          <a:xfrm>
            <a:off x="0" y="0"/>
            <a:ext cx="12191999"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12" name="Picture 11">
            <a:extLst>
              <a:ext uri="{FF2B5EF4-FFF2-40B4-BE49-F238E27FC236}">
                <a16:creationId xmlns:a16="http://schemas.microsoft.com/office/drawing/2014/main" id="{4A9E0967-C60E-D93D-8377-C6D71AD621F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04869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1A230695-3632-487E-8506-209914F05A01}" type="datetime1">
              <a:rPr lang="en-GB" smtClean="0"/>
              <a:t>06/03/2025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31880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02031" y="1981201"/>
            <a:ext cx="1098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t>Click to add Text or Content.</a:t>
            </a:r>
            <a:br>
              <a:rPr lang="en-US" dirty="0"/>
            </a:br>
            <a:r>
              <a:rPr lang="en-US" dirty="0"/>
              <a:t>To change the type style, select text and press ‘Tab’, or </a:t>
            </a:r>
            <a:r>
              <a:rPr lang="en-GB" dirty="0"/>
              <a:t>click on the ‘Increase/Decrease List Level’ buttons under the Home tab (next to the numbered list button).</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4" name="Date Placeholder 3"/>
          <p:cNvSpPr>
            <a:spLocks noGrp="1"/>
          </p:cNvSpPr>
          <p:nvPr>
            <p:ph type="dt" sz="half" idx="10"/>
          </p:nvPr>
        </p:nvSpPr>
        <p:spPr/>
        <p:txBody>
          <a:bodyPr/>
          <a:lstStyle/>
          <a:p>
            <a:fld id="{74542351-0D01-4C4E-A00D-05516CC6F4F8}" type="datetime1">
              <a:rPr lang="en-GB" smtClean="0"/>
              <a:t>06/03/2025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89085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dirty="0"/>
              <a:t>Click to add Text or Content.</a:t>
            </a:r>
            <a:br>
              <a:rPr lang="en-US" dirty="0"/>
            </a:br>
            <a:r>
              <a:rPr lang="en-US" dirty="0"/>
              <a:t>To change the type style, select text and press ‘Tab’, or </a:t>
            </a:r>
            <a:r>
              <a:rPr lang="en-GB" dirty="0"/>
              <a:t>click on the ‘Increase/Decrease List Level’ buttons under the Home tab (next to the numbered list button).</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7E312E6-FA90-4A59-849C-194B2CB6E855}" type="datetime1">
              <a:rPr lang="en-GB" smtClean="0"/>
              <a:t>06/03/2025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216762" y="1888067"/>
            <a:ext cx="5400000" cy="4356000"/>
          </a:xfrm>
          <a:prstGeom prst="roundRect">
            <a:avLst>
              <a:gd name="adj" fmla="val 3353"/>
            </a:avLst>
          </a:prstGeom>
          <a:solidFill>
            <a:schemeClr val="bg1">
              <a:lumMod val="75000"/>
            </a:schemeClr>
          </a:solidFill>
        </p:spPr>
        <p:txBody>
          <a:bodyPr lIns="216000" tIns="216000" rIns="216000" bIns="216000"/>
          <a:lstStyle>
            <a:lvl1pPr>
              <a:defRPr sz="1400" b="0">
                <a:solidFill>
                  <a:schemeClr val="bg1"/>
                </a:solidFill>
              </a:defRPr>
            </a:lvl1pPr>
          </a:lstStyle>
          <a:p>
            <a:r>
              <a:rPr lang="en-AU" dirty="0"/>
              <a:t>To insert an image, select ‘Insert Picture’, or click on icon. Select ‘Picture Format &gt; Crop’ to edit size and position of picture.</a:t>
            </a:r>
          </a:p>
        </p:txBody>
      </p:sp>
    </p:spTree>
    <p:extLst>
      <p:ext uri="{BB962C8B-B14F-4D97-AF65-F5344CB8AC3E}">
        <p14:creationId xmlns:p14="http://schemas.microsoft.com/office/powerpoint/2010/main" val="281254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5" name="Date Placeholder 4"/>
          <p:cNvSpPr>
            <a:spLocks noGrp="1"/>
          </p:cNvSpPr>
          <p:nvPr>
            <p:ph type="dt" sz="half" idx="10"/>
          </p:nvPr>
        </p:nvSpPr>
        <p:spPr/>
        <p:txBody>
          <a:bodyPr/>
          <a:lstStyle/>
          <a:p>
            <a:fld id="{B2DCA67C-1FDD-4289-A45B-1C24A8752454}" type="datetime1">
              <a:rPr lang="en-GB" smtClean="0"/>
              <a:t>06/03/2025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02031" y="1888067"/>
            <a:ext cx="11014731" cy="4356000"/>
          </a:xfrm>
          <a:prstGeom prst="roundRect">
            <a:avLst>
              <a:gd name="adj" fmla="val 2673"/>
            </a:avLst>
          </a:prstGeom>
          <a:solidFill>
            <a:schemeClr val="bg1">
              <a:lumMod val="75000"/>
            </a:schemeClr>
          </a:solidFill>
        </p:spPr>
        <p:txBody>
          <a:bodyPr lIns="216000" tIns="216000" rIns="216000" bIns="216000"/>
          <a:lstStyle>
            <a:lvl1pPr>
              <a:defRPr sz="1400" b="0">
                <a:solidFill>
                  <a:schemeClr val="bg1"/>
                </a:solidFill>
              </a:defRPr>
            </a:lvl1pPr>
          </a:lstStyle>
          <a:p>
            <a:r>
              <a:rPr lang="en-AU" dirty="0"/>
              <a:t>To insert an image, select ‘Insert Picture’, or click on icon. Select ‘Picture Format &gt; Crop’ to edit size and position of picture.</a:t>
            </a:r>
          </a:p>
        </p:txBody>
      </p:sp>
    </p:spTree>
    <p:extLst>
      <p:ext uri="{BB962C8B-B14F-4D97-AF65-F5344CB8AC3E}">
        <p14:creationId xmlns:p14="http://schemas.microsoft.com/office/powerpoint/2010/main" val="275870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13" name="Picture 12" descr="A yellow and orange background&#10;&#10;Description automatically generated">
            <a:extLst>
              <a:ext uri="{FF2B5EF4-FFF2-40B4-BE49-F238E27FC236}">
                <a16:creationId xmlns:a16="http://schemas.microsoft.com/office/drawing/2014/main" id="{89B55A0A-BEAC-860A-CBA9-753D687395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dirty="0"/>
              <a:t>Section Header</a:t>
            </a:r>
            <a:endParaRPr lang="en-GB" dirty="0"/>
          </a:p>
        </p:txBody>
      </p:sp>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6555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AA977A-EEFB-47D5-C678-0FC0D52E1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GB"/>
              <a:t>Click to edit Master title style</a:t>
            </a:r>
            <a:endParaRPr lang="en-GB" dirty="0"/>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dirty="0"/>
              <a:t>This slide can be used for two text boxes, or text and: chart, SmartArt, image or table.</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89969" y="1981201"/>
            <a:ext cx="540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B4BBF2D1-A9DE-450B-BD5F-55EFF1E77543}" type="datetime1">
              <a:rPr lang="en-GB" smtClean="0"/>
              <a:t>06/03/2025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3271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0354F9-6820-7598-7D6C-A0184707471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Placeholder 1"/>
          <p:cNvSpPr>
            <a:spLocks noGrp="1"/>
          </p:cNvSpPr>
          <p:nvPr>
            <p:ph type="title"/>
          </p:nvPr>
        </p:nvSpPr>
        <p:spPr>
          <a:xfrm>
            <a:off x="602031" y="274868"/>
            <a:ext cx="10440000" cy="900000"/>
          </a:xfrm>
          <a:prstGeom prst="rect">
            <a:avLst/>
          </a:prstGeom>
        </p:spPr>
        <p:txBody>
          <a:bodyPr vert="horz" lIns="0" tIns="0" rIns="0" bIns="0" rtlCol="0" anchor="ctr">
            <a:noAutofit/>
          </a:bodyPr>
          <a:lstStyle/>
          <a:p>
            <a:endParaRPr lang="en-GB" dirty="0"/>
          </a:p>
        </p:txBody>
      </p:sp>
      <p:sp>
        <p:nvSpPr>
          <p:cNvPr id="3" name="Text Placeholder 2"/>
          <p:cNvSpPr>
            <a:spLocks noGrp="1"/>
          </p:cNvSpPr>
          <p:nvPr>
            <p:ph type="body" idx="1"/>
          </p:nvPr>
        </p:nvSpPr>
        <p:spPr>
          <a:xfrm>
            <a:off x="602031" y="1976318"/>
            <a:ext cx="10980000" cy="3996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6690749" y="6358249"/>
            <a:ext cx="2520000" cy="360000"/>
          </a:xfrm>
          <a:prstGeom prst="rect">
            <a:avLst/>
          </a:prstGeom>
        </p:spPr>
        <p:txBody>
          <a:bodyPr vert="horz" lIns="0" tIns="0" rIns="0" bIns="0" rtlCol="0" anchor="ctr"/>
          <a:lstStyle>
            <a:lvl1pPr algn="l">
              <a:defRPr sz="1500">
                <a:solidFill>
                  <a:schemeClr val="tx2"/>
                </a:solidFill>
                <a:latin typeface="+mj-lt"/>
              </a:defRPr>
            </a:lvl1pPr>
          </a:lstStyle>
          <a:p>
            <a:fld id="{96B4C594-0B96-4F5A-984A-EA98CBA1964E}" type="datetime1">
              <a:rPr lang="en-GB" smtClean="0"/>
              <a:t>06/03/2025</a:t>
            </a:fld>
            <a:endParaRPr lang="en-GB" dirty="0"/>
          </a:p>
        </p:txBody>
      </p:sp>
      <p:sp>
        <p:nvSpPr>
          <p:cNvPr id="5" name="Footer Placeholder 4"/>
          <p:cNvSpPr>
            <a:spLocks noGrp="1"/>
          </p:cNvSpPr>
          <p:nvPr>
            <p:ph type="ftr" sz="quarter" idx="3"/>
          </p:nvPr>
        </p:nvSpPr>
        <p:spPr>
          <a:xfrm>
            <a:off x="602031" y="6358249"/>
            <a:ext cx="5975238" cy="360000"/>
          </a:xfrm>
          <a:prstGeom prst="rect">
            <a:avLst/>
          </a:prstGeom>
        </p:spPr>
        <p:txBody>
          <a:bodyPr vert="horz" lIns="0" tIns="0" rIns="0" bIns="0" rtlCol="0" anchor="ctr"/>
          <a:lstStyle>
            <a:lvl1pPr algn="l">
              <a:defRPr sz="1500">
                <a:solidFill>
                  <a:schemeClr val="tx2"/>
                </a:solidFill>
                <a:latin typeface="+mj-lt"/>
              </a:defRPr>
            </a:lvl1pPr>
          </a:lstStyle>
          <a:p>
            <a:endParaRPr lang="en-GB" dirty="0"/>
          </a:p>
        </p:txBody>
      </p:sp>
      <p:sp>
        <p:nvSpPr>
          <p:cNvPr id="6" name="Slide Number Placeholder 5"/>
          <p:cNvSpPr>
            <a:spLocks noGrp="1"/>
          </p:cNvSpPr>
          <p:nvPr>
            <p:ph type="sldNum" sz="quarter" idx="4"/>
          </p:nvPr>
        </p:nvSpPr>
        <p:spPr>
          <a:xfrm>
            <a:off x="11157969" y="274868"/>
            <a:ext cx="432000" cy="900000"/>
          </a:xfrm>
          <a:prstGeom prst="rect">
            <a:avLst/>
          </a:prstGeom>
        </p:spPr>
        <p:txBody>
          <a:bodyPr vert="horz" lIns="0" tIns="223200" rIns="0" bIns="0" rtlCol="0" anchor="t" anchorCtr="0"/>
          <a:lstStyle>
            <a:lvl1pPr algn="r">
              <a:defRPr sz="1500">
                <a:solidFill>
                  <a:schemeClr val="bg1"/>
                </a:solidFill>
                <a:latin typeface="+mj-lt"/>
              </a:defRPr>
            </a:lvl1pPr>
          </a:lstStyle>
          <a:p>
            <a:fld id="{F5AEA0E0-5CC6-4BD0-905C-A0021E419432}" type="slidenum">
              <a:rPr lang="en-GB" smtClean="0"/>
              <a:pPr/>
              <a:t>‹#›</a:t>
            </a:fld>
            <a:endParaRPr lang="en-GB" dirty="0"/>
          </a:p>
        </p:txBody>
      </p:sp>
      <p:sp>
        <p:nvSpPr>
          <p:cNvPr id="7" name="MSIPCMContentMarking" descr="{&quot;HashCode&quot;:431517927,&quot;Placement&quot;:&quot;Header&quot;,&quot;Top&quot;:0.0,&quot;Left&quot;:440.987549,&quot;SlideWidth&quot;:960,&quot;SlideHeight&quot;:540}"/>
          <p:cNvSpPr txBox="1"/>
          <p:nvPr userDrawn="1"/>
        </p:nvSpPr>
        <p:spPr>
          <a:xfrm>
            <a:off x="5600542" y="0"/>
            <a:ext cx="990916" cy="330706"/>
          </a:xfrm>
          <a:prstGeom prst="rect">
            <a:avLst/>
          </a:prstGeom>
          <a:noFill/>
        </p:spPr>
        <p:txBody>
          <a:bodyPr vert="horz" wrap="square" lIns="0" tIns="0" rIns="0" bIns="0" rtlCol="0" anchor="ctr" anchorCtr="1">
            <a:spAutoFit/>
          </a:bodyPr>
          <a:lstStyle/>
          <a:p>
            <a:pPr algn="ctr">
              <a:spcBef>
                <a:spcPts val="0"/>
              </a:spcBef>
              <a:spcAft>
                <a:spcPts val="0"/>
              </a:spcAft>
            </a:pPr>
            <a:r>
              <a:rPr lang="en-AU" sz="1400">
                <a:solidFill>
                  <a:srgbClr val="FF0000"/>
                </a:solidFill>
                <a:latin typeface="Calibri" panose="020F0502020204030204" pitchFamily="34" charset="0"/>
              </a:rPr>
              <a:t>OFFICIAL</a:t>
            </a:r>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92" r:id="rId2"/>
    <p:sldLayoutId id="2147483662" r:id="rId3"/>
    <p:sldLayoutId id="2147483652" r:id="rId4"/>
    <p:sldLayoutId id="2147483650" r:id="rId5"/>
    <p:sldLayoutId id="2147483676" r:id="rId6"/>
    <p:sldLayoutId id="2147483677"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78" r:id="rId20"/>
    <p:sldLayoutId id="2147483679" r:id="rId21"/>
    <p:sldLayoutId id="2147483675" r:id="rId22"/>
    <p:sldLayoutId id="2147483655" r:id="rId23"/>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5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www.melbournewater.com.au/world-of-water?layer=966&amp;map_node=8436" TargetMode="External"/><Relationship Id="rId7" Type="http://schemas.openxmlformats.org/officeDocument/2006/relationships/hyperlink" Target="https://www.melbournewater.com.au/world-of-water?layer=976&amp;map_node=8586"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5.jpg"/><Relationship Id="rId5" Type="http://schemas.openxmlformats.org/officeDocument/2006/relationships/hyperlink" Target="https://www.melbournewater.com.au/world-of-water?layer=966&amp;map_node=8441" TargetMode="Externa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487B-52A6-ECA6-CCE2-24083D75D438}"/>
              </a:ext>
            </a:extLst>
          </p:cNvPr>
          <p:cNvSpPr>
            <a:spLocks noGrp="1"/>
          </p:cNvSpPr>
          <p:nvPr>
            <p:ph type="title"/>
          </p:nvPr>
        </p:nvSpPr>
        <p:spPr/>
        <p:txBody>
          <a:bodyPr/>
          <a:lstStyle/>
          <a:p>
            <a:r>
              <a:rPr lang="en-US" b="1" dirty="0">
                <a:latin typeface="Verdana"/>
                <a:ea typeface="Verdana"/>
              </a:rPr>
              <a:t>1. Teacher Instructions</a:t>
            </a:r>
          </a:p>
        </p:txBody>
      </p:sp>
      <p:sp>
        <p:nvSpPr>
          <p:cNvPr id="3" name="TextBox 2">
            <a:extLst>
              <a:ext uri="{FF2B5EF4-FFF2-40B4-BE49-F238E27FC236}">
                <a16:creationId xmlns:a16="http://schemas.microsoft.com/office/drawing/2014/main" id="{A7721118-8A03-EBD9-71A6-454C522CC548}"/>
              </a:ext>
            </a:extLst>
          </p:cNvPr>
          <p:cNvSpPr txBox="1"/>
          <p:nvPr/>
        </p:nvSpPr>
        <p:spPr>
          <a:xfrm>
            <a:off x="669315" y="1935706"/>
            <a:ext cx="10853369"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600" b="1" dirty="0">
                <a:solidFill>
                  <a:srgbClr val="000000"/>
                </a:solidFill>
                <a:latin typeface="VAG Rounded Next"/>
                <a:ea typeface="Verdana"/>
                <a:cs typeface="Segoe UI"/>
              </a:rPr>
              <a:t>Introduction: </a:t>
            </a:r>
            <a:r>
              <a:rPr lang="en-AU" sz="1600" dirty="0">
                <a:solidFill>
                  <a:srgbClr val="000000"/>
                </a:solidFill>
                <a:latin typeface="VAG Rounded Next"/>
                <a:ea typeface="Verdana"/>
                <a:cs typeface="Segoe UI"/>
              </a:rPr>
              <a:t>Wise water users</a:t>
            </a:r>
          </a:p>
          <a:p>
            <a:endParaRPr lang="en-US" sz="1600" b="1" dirty="0">
              <a:solidFill>
                <a:srgbClr val="000000"/>
              </a:solidFill>
              <a:latin typeface="VAG Rounded Next"/>
              <a:ea typeface="Verdana"/>
              <a:cs typeface="Segoe UI"/>
            </a:endParaRPr>
          </a:p>
          <a:p>
            <a:r>
              <a:rPr lang="en-AU" sz="1600" b="1" dirty="0">
                <a:solidFill>
                  <a:srgbClr val="000000"/>
                </a:solidFill>
                <a:latin typeface="VAG Rounded Next"/>
                <a:ea typeface="Verdana"/>
                <a:cs typeface="Segoe UI"/>
              </a:rPr>
              <a:t>Length:</a:t>
            </a:r>
            <a:r>
              <a:rPr lang="en-AU" sz="1600" dirty="0">
                <a:solidFill>
                  <a:srgbClr val="000000"/>
                </a:solidFill>
                <a:latin typeface="VAG Rounded Next"/>
                <a:ea typeface="Verdana"/>
                <a:cs typeface="Segoe UI"/>
              </a:rPr>
              <a:t> Approximately 1 x 60-minute lesson + homework task (optional)</a:t>
            </a:r>
            <a:endParaRPr lang="en-US" sz="1600" dirty="0">
              <a:solidFill>
                <a:srgbClr val="000000"/>
              </a:solidFill>
              <a:latin typeface="VAG Rounded Next"/>
              <a:ea typeface="Verdana"/>
              <a:cs typeface="Segoe UI"/>
            </a:endParaRPr>
          </a:p>
          <a:p>
            <a:endParaRPr lang="en-US" sz="1600" b="1" dirty="0">
              <a:solidFill>
                <a:srgbClr val="000000"/>
              </a:solidFill>
              <a:latin typeface="VAG Rounded Next"/>
              <a:ea typeface="Verdana"/>
              <a:cs typeface="Segoe UI"/>
            </a:endParaRPr>
          </a:p>
          <a:p>
            <a:pPr>
              <a:spcBef>
                <a:spcPts val="600"/>
              </a:spcBef>
              <a:spcAft>
                <a:spcPts val="600"/>
              </a:spcAft>
            </a:pPr>
            <a:r>
              <a:rPr lang="en-US" sz="1600" b="1" dirty="0">
                <a:solidFill>
                  <a:srgbClr val="000000"/>
                </a:solidFill>
                <a:latin typeface="VAG Rounded Next"/>
                <a:ea typeface="Verdana"/>
                <a:cs typeface="Segoe UI"/>
              </a:rPr>
              <a:t>Description: </a:t>
            </a:r>
            <a:r>
              <a:rPr lang="en-AU" sz="1600" dirty="0">
                <a:latin typeface="VAG Rounded Next"/>
                <a:ea typeface="Verdana"/>
                <a:cs typeface="Segoe UI"/>
              </a:rPr>
              <a:t>Students consider the importance of using water wisely and plan for action</a:t>
            </a:r>
          </a:p>
          <a:p>
            <a:endParaRPr lang="en-US" sz="1600" dirty="0">
              <a:latin typeface="VAG Rounded Next"/>
              <a:ea typeface="Verdana"/>
              <a:cs typeface="Segoe UI"/>
            </a:endParaRPr>
          </a:p>
          <a:p>
            <a:r>
              <a:rPr lang="en-US" sz="1600" b="1" dirty="0">
                <a:latin typeface="VAG Rounded Next"/>
                <a:ea typeface="Verdana"/>
                <a:cs typeface="Segoe UI"/>
              </a:rPr>
              <a:t>Equipment:</a:t>
            </a:r>
          </a:p>
          <a:p>
            <a:r>
              <a:rPr lang="en-AU" sz="1600" dirty="0">
                <a:latin typeface="VAG Rounded Next"/>
                <a:ea typeface="Verdana"/>
                <a:cs typeface="Segoe UI"/>
              </a:rPr>
              <a:t>For each group: </a:t>
            </a:r>
          </a:p>
          <a:p>
            <a:pPr marL="285750" indent="-285750">
              <a:buFont typeface="Arial,Sans-Serif"/>
              <a:buChar char="•"/>
            </a:pPr>
            <a:r>
              <a:rPr lang="en-AU" sz="1600" dirty="0">
                <a:latin typeface="VAG Rounded Next"/>
                <a:ea typeface="Verdana"/>
                <a:cs typeface="Segoe UI"/>
              </a:rPr>
              <a:t>One set of water saving cards</a:t>
            </a:r>
          </a:p>
          <a:p>
            <a:pPr marL="285750" indent="-285750">
              <a:buFont typeface="Arial,Sans-Serif"/>
              <a:buChar char="•"/>
            </a:pPr>
            <a:r>
              <a:rPr lang="en-AU" sz="1600" dirty="0">
                <a:latin typeface="VAG Rounded Next"/>
                <a:ea typeface="Verdana"/>
                <a:cs typeface="Segoe UI"/>
              </a:rPr>
              <a:t>One copy of Student worksheet: Using water wisely </a:t>
            </a:r>
            <a:endParaRPr lang="en-US" sz="1600" b="1" dirty="0">
              <a:latin typeface="VAG Rounded Next"/>
              <a:ea typeface="Verdana"/>
              <a:cs typeface="Segoe UI"/>
            </a:endParaRPr>
          </a:p>
          <a:p>
            <a:endParaRPr lang="en-AU" sz="1600" b="1" dirty="0">
              <a:latin typeface="VAG Rounded Next"/>
              <a:ea typeface="Verdana"/>
              <a:cs typeface="Segoe UI"/>
            </a:endParaRPr>
          </a:p>
          <a:p>
            <a:r>
              <a:rPr lang="en-AU" sz="1600" b="1" dirty="0">
                <a:latin typeface="VAG Rounded Next"/>
                <a:ea typeface="Verdana"/>
                <a:cs typeface="Segoe UI"/>
              </a:rPr>
              <a:t>Overview: </a:t>
            </a:r>
          </a:p>
          <a:p>
            <a:pPr marL="285750" indent="-285750">
              <a:buFont typeface="Arial,Sans-Serif"/>
              <a:buChar char="•"/>
            </a:pPr>
            <a:r>
              <a:rPr lang="en-AU" sz="1600" dirty="0">
                <a:latin typeface="VAG Rounded Next"/>
                <a:ea typeface="Verdana"/>
                <a:cs typeface="Segoe UI"/>
              </a:rPr>
              <a:t>Students learn about water catchments, the sewerage network, water scarcity and sustainability</a:t>
            </a:r>
          </a:p>
          <a:p>
            <a:pPr marL="285750" indent="-285750">
              <a:buFont typeface="Arial,Sans-Serif"/>
              <a:buChar char="•"/>
            </a:pPr>
            <a:r>
              <a:rPr lang="en-AU" sz="1600" dirty="0">
                <a:latin typeface="VAG Rounded Next"/>
                <a:ea typeface="Verdana"/>
                <a:cs typeface="Segoe UI"/>
              </a:rPr>
              <a:t>Allocate your students into groups</a:t>
            </a:r>
          </a:p>
          <a:p>
            <a:endParaRPr lang="en-US" sz="1600" dirty="0">
              <a:latin typeface="VAG Rounded Next"/>
              <a:ea typeface="Verdana"/>
              <a:cs typeface="Segoe UI"/>
            </a:endParaRPr>
          </a:p>
          <a:p>
            <a:r>
              <a:rPr lang="en-US" sz="1600" dirty="0">
                <a:latin typeface="VAG Rounded Next"/>
                <a:ea typeface="Verdana"/>
                <a:cs typeface="Segoe UI"/>
              </a:rPr>
              <a:t>***See </a:t>
            </a:r>
            <a:r>
              <a:rPr lang="en-US" sz="1600" b="1" dirty="0">
                <a:latin typeface="VAG Rounded Next"/>
                <a:ea typeface="Verdana"/>
                <a:cs typeface="Segoe UI"/>
              </a:rPr>
              <a:t>Notes</a:t>
            </a:r>
            <a:r>
              <a:rPr lang="en-US" sz="1600" dirty="0">
                <a:latin typeface="VAG Rounded Next"/>
                <a:ea typeface="Verdana"/>
                <a:cs typeface="Segoe UI"/>
              </a:rPr>
              <a:t> on each slide for more teaching notes and ideas***</a:t>
            </a:r>
            <a:endParaRPr lang="en-AU" sz="1600" dirty="0">
              <a:latin typeface="VAG Rounded Next"/>
              <a:ea typeface="Verdana"/>
              <a:cs typeface="Segoe UI"/>
            </a:endParaRPr>
          </a:p>
          <a:p>
            <a:endParaRPr lang="en-AU" sz="1600" dirty="0">
              <a:latin typeface="Bliss Pro"/>
              <a:ea typeface="Verdana"/>
              <a:cs typeface="Segoe UI"/>
            </a:endParaRPr>
          </a:p>
          <a:p>
            <a:endParaRPr lang="en-US" sz="1400" dirty="0">
              <a:latin typeface="Verdana"/>
              <a:ea typeface="Verdana"/>
              <a:cs typeface="Segoe UI"/>
            </a:endParaRPr>
          </a:p>
        </p:txBody>
      </p:sp>
    </p:spTree>
    <p:extLst>
      <p:ext uri="{BB962C8B-B14F-4D97-AF65-F5344CB8AC3E}">
        <p14:creationId xmlns:p14="http://schemas.microsoft.com/office/powerpoint/2010/main" val="3022524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33BE3F-51F8-59EB-7B60-BCEC2D36651C}"/>
              </a:ext>
            </a:extLst>
          </p:cNvPr>
          <p:cNvSpPr>
            <a:spLocks noGrp="1"/>
          </p:cNvSpPr>
          <p:nvPr>
            <p:ph type="title"/>
          </p:nvPr>
        </p:nvSpPr>
        <p:spPr/>
        <p:txBody>
          <a:bodyPr/>
          <a:lstStyle/>
          <a:p>
            <a:r>
              <a:rPr lang="en-US" b="1" dirty="0"/>
              <a:t>Instructions</a:t>
            </a:r>
          </a:p>
        </p:txBody>
      </p:sp>
      <p:graphicFrame>
        <p:nvGraphicFramePr>
          <p:cNvPr id="5" name="Content Placeholder 4">
            <a:extLst>
              <a:ext uri="{FF2B5EF4-FFF2-40B4-BE49-F238E27FC236}">
                <a16:creationId xmlns:a16="http://schemas.microsoft.com/office/drawing/2014/main" id="{8F159346-D55D-79A4-099B-8F5040C17CEB}"/>
              </a:ext>
            </a:extLst>
          </p:cNvPr>
          <p:cNvGraphicFramePr>
            <a:graphicFrameLocks noGrp="1"/>
          </p:cNvGraphicFramePr>
          <p:nvPr>
            <p:ph sz="half" idx="1"/>
            <p:extLst>
              <p:ext uri="{D42A27DB-BD31-4B8C-83A1-F6EECF244321}">
                <p14:modId xmlns:p14="http://schemas.microsoft.com/office/powerpoint/2010/main" val="682208561"/>
              </p:ext>
            </p:extLst>
          </p:nvPr>
        </p:nvGraphicFramePr>
        <p:xfrm>
          <a:off x="602031" y="2551240"/>
          <a:ext cx="10251216" cy="2402837"/>
        </p:xfrm>
        <a:graphic>
          <a:graphicData uri="http://schemas.openxmlformats.org/drawingml/2006/table">
            <a:tbl>
              <a:tblPr firstRow="1" bandRow="1">
                <a:tableStyleId>{0817EA92-75D0-4044-A80A-286907CE0DDB}</a:tableStyleId>
              </a:tblPr>
              <a:tblGrid>
                <a:gridCol w="2231478">
                  <a:extLst>
                    <a:ext uri="{9D8B030D-6E8A-4147-A177-3AD203B41FA5}">
                      <a16:colId xmlns:a16="http://schemas.microsoft.com/office/drawing/2014/main" val="1161235133"/>
                    </a:ext>
                  </a:extLst>
                </a:gridCol>
                <a:gridCol w="6850505">
                  <a:extLst>
                    <a:ext uri="{9D8B030D-6E8A-4147-A177-3AD203B41FA5}">
                      <a16:colId xmlns:a16="http://schemas.microsoft.com/office/drawing/2014/main" val="3763018462"/>
                    </a:ext>
                  </a:extLst>
                </a:gridCol>
                <a:gridCol w="1169233">
                  <a:extLst>
                    <a:ext uri="{9D8B030D-6E8A-4147-A177-3AD203B41FA5}">
                      <a16:colId xmlns:a16="http://schemas.microsoft.com/office/drawing/2014/main" val="2623157339"/>
                    </a:ext>
                  </a:extLst>
                </a:gridCol>
              </a:tblGrid>
              <a:tr h="370840">
                <a:tc>
                  <a:txBody>
                    <a:bodyPr/>
                    <a:lstStyle/>
                    <a:p>
                      <a:r>
                        <a:rPr lang="en-US" sz="1400" dirty="0">
                          <a:latin typeface="+mn-lt"/>
                        </a:rPr>
                        <a:t>Slide</a:t>
                      </a:r>
                    </a:p>
                  </a:txBody>
                  <a:tcPr/>
                </a:tc>
                <a:tc>
                  <a:txBody>
                    <a:bodyPr/>
                    <a:lstStyle/>
                    <a:p>
                      <a:r>
                        <a:rPr lang="en-US" sz="1400">
                          <a:latin typeface="+mn-lt"/>
                        </a:rPr>
                        <a:t>Description </a:t>
                      </a:r>
                      <a:endParaRPr lang="en-AU"/>
                    </a:p>
                  </a:txBody>
                  <a:tcPr/>
                </a:tc>
                <a:tc>
                  <a:txBody>
                    <a:bodyPr/>
                    <a:lstStyle/>
                    <a:p>
                      <a:r>
                        <a:rPr lang="en-US" sz="1400">
                          <a:latin typeface="+mn-lt"/>
                        </a:rPr>
                        <a:t>Time</a:t>
                      </a:r>
                      <a:endParaRPr lang="en-US" sz="1400" dirty="0">
                        <a:latin typeface="+mn-lt"/>
                      </a:endParaRPr>
                    </a:p>
                  </a:txBody>
                  <a:tcPr/>
                </a:tc>
                <a:extLst>
                  <a:ext uri="{0D108BD9-81ED-4DB2-BD59-A6C34878D82A}">
                    <a16:rowId xmlns:a16="http://schemas.microsoft.com/office/drawing/2014/main" val="1796131606"/>
                  </a:ext>
                </a:extLst>
              </a:tr>
              <a:tr h="370839">
                <a:tc>
                  <a:txBody>
                    <a:bodyPr/>
                    <a:lstStyle/>
                    <a:p>
                      <a:pPr marL="0" lvl="0" indent="0" algn="l">
                        <a:lnSpc>
                          <a:spcPct val="100000"/>
                        </a:lnSpc>
                        <a:spcBef>
                          <a:spcPts val="0"/>
                        </a:spcBef>
                        <a:spcAft>
                          <a:spcPts val="0"/>
                        </a:spcAft>
                        <a:buNone/>
                      </a:pPr>
                      <a:r>
                        <a:rPr lang="en-US" sz="1400" b="0" i="0" u="none" strike="noStrike" noProof="0" dirty="0">
                          <a:solidFill>
                            <a:schemeClr val="tx2"/>
                          </a:solidFill>
                          <a:latin typeface="+mn-lt"/>
                        </a:rPr>
                        <a:t>1.1: Introduction</a:t>
                      </a:r>
                    </a:p>
                  </a:txBody>
                  <a:tcPr/>
                </a:tc>
                <a:tc>
                  <a:txBody>
                    <a:bodyPr/>
                    <a:lstStyle/>
                    <a:p>
                      <a:r>
                        <a:rPr lang="en-US" sz="1400" b="0" i="0" u="none" strike="noStrike" noProof="0">
                          <a:solidFill>
                            <a:schemeClr val="tx2"/>
                          </a:solidFill>
                          <a:latin typeface="+mn-lt"/>
                        </a:rPr>
                        <a:t>Discuss: Why is it important to use water wisely </a:t>
                      </a:r>
                      <a:endParaRPr lang="en-AU"/>
                    </a:p>
                  </a:txBody>
                  <a:tcPr/>
                </a:tc>
                <a:tc>
                  <a:txBody>
                    <a:bodyPr/>
                    <a:lstStyle/>
                    <a:p>
                      <a:pPr lvl="0">
                        <a:buNone/>
                      </a:pPr>
                      <a:r>
                        <a:rPr lang="en-US" sz="1400" b="0" i="0" u="none" strike="noStrike" noProof="0">
                          <a:solidFill>
                            <a:schemeClr val="tx2"/>
                          </a:solidFill>
                          <a:latin typeface="+mn-lt"/>
                        </a:rPr>
                        <a:t>10 mins</a:t>
                      </a:r>
                      <a:endParaRPr lang="en-US" sz="1400" b="0" i="0" u="none" strike="noStrike" noProof="0" dirty="0">
                        <a:solidFill>
                          <a:schemeClr val="tx2"/>
                        </a:solidFill>
                        <a:latin typeface="+mn-lt"/>
                      </a:endParaRPr>
                    </a:p>
                  </a:txBody>
                  <a:tcPr/>
                </a:tc>
                <a:extLst>
                  <a:ext uri="{0D108BD9-81ED-4DB2-BD59-A6C34878D82A}">
                    <a16:rowId xmlns:a16="http://schemas.microsoft.com/office/drawing/2014/main" val="3890127812"/>
                  </a:ext>
                </a:extLst>
              </a:tr>
              <a:tr h="370839">
                <a:tc>
                  <a:txBody>
                    <a:bodyPr/>
                    <a:lstStyle/>
                    <a:p>
                      <a:pPr lvl="0">
                        <a:buNone/>
                      </a:pPr>
                      <a:r>
                        <a:rPr lang="en-US" sz="1400" dirty="0">
                          <a:solidFill>
                            <a:schemeClr val="tx2"/>
                          </a:solidFill>
                          <a:latin typeface="+mn-lt"/>
                        </a:rPr>
                        <a:t>1.2: Alternate water supply</a:t>
                      </a:r>
                    </a:p>
                  </a:txBody>
                  <a:tcPr/>
                </a:tc>
                <a:tc>
                  <a:txBody>
                    <a:bodyPr/>
                    <a:lstStyle/>
                    <a:p>
                      <a:r>
                        <a:rPr lang="en-AU" dirty="0"/>
                        <a:t>Explain the different types of alternate water: Desalination, Recycled water and Stormwater harvesting</a:t>
                      </a:r>
                    </a:p>
                  </a:txBody>
                  <a:tcPr/>
                </a:tc>
                <a:tc>
                  <a:txBody>
                    <a:bodyPr/>
                    <a:lstStyle/>
                    <a:p>
                      <a:pPr lvl="0">
                        <a:buNone/>
                      </a:pPr>
                      <a:r>
                        <a:rPr lang="en-US" sz="1400" b="0" i="0" u="none" strike="noStrike" noProof="0" dirty="0">
                          <a:solidFill>
                            <a:schemeClr val="tx2"/>
                          </a:solidFill>
                          <a:latin typeface="+mn-lt"/>
                        </a:rPr>
                        <a:t>10 minutes</a:t>
                      </a:r>
                      <a:endParaRPr lang="en-US" sz="1400" dirty="0">
                        <a:solidFill>
                          <a:schemeClr val="tx2"/>
                        </a:solidFill>
                        <a:latin typeface="+mn-lt"/>
                      </a:endParaRPr>
                    </a:p>
                  </a:txBody>
                  <a:tcPr/>
                </a:tc>
                <a:extLst>
                  <a:ext uri="{0D108BD9-81ED-4DB2-BD59-A6C34878D82A}">
                    <a16:rowId xmlns:a16="http://schemas.microsoft.com/office/drawing/2014/main" val="1181641573"/>
                  </a:ext>
                </a:extLst>
              </a:tr>
              <a:tr h="370840">
                <a:tc>
                  <a:txBody>
                    <a:bodyPr/>
                    <a:lstStyle/>
                    <a:p>
                      <a:pPr marL="0" marR="0" lvl="0" indent="0" algn="l">
                        <a:lnSpc>
                          <a:spcPct val="100000"/>
                        </a:lnSpc>
                        <a:spcBef>
                          <a:spcPts val="0"/>
                        </a:spcBef>
                        <a:spcAft>
                          <a:spcPts val="0"/>
                        </a:spcAft>
                        <a:buClr>
                          <a:srgbClr val="1B3751"/>
                        </a:buClr>
                        <a:buNone/>
                      </a:pPr>
                      <a:r>
                        <a:rPr lang="en-US" sz="1400" b="0" i="0" u="none" strike="noStrike" noProof="0" dirty="0">
                          <a:solidFill>
                            <a:schemeClr val="tx2"/>
                          </a:solidFill>
                          <a:latin typeface="+mn-lt"/>
                        </a:rPr>
                        <a:t>1.3: Water saving</a:t>
                      </a:r>
                    </a:p>
                  </a:txBody>
                  <a:tcPr/>
                </a:tc>
                <a:tc>
                  <a:txBody>
                    <a:bodyPr/>
                    <a:lstStyle/>
                    <a:p>
                      <a:r>
                        <a:rPr lang="en-AU" dirty="0"/>
                        <a:t>Instructions on how to conduct the activity.</a:t>
                      </a:r>
                    </a:p>
                  </a:txBody>
                  <a:tcPr/>
                </a:tc>
                <a:tc>
                  <a:txBody>
                    <a:bodyPr/>
                    <a:lstStyle/>
                    <a:p>
                      <a:pPr lvl="0">
                        <a:buNone/>
                      </a:pPr>
                      <a:r>
                        <a:rPr lang="en-US" sz="1400" b="0" i="0" u="none" strike="noStrike" noProof="0" dirty="0">
                          <a:solidFill>
                            <a:schemeClr val="tx2"/>
                          </a:solidFill>
                          <a:latin typeface="+mn-lt"/>
                        </a:rPr>
                        <a:t>30 minutes</a:t>
                      </a:r>
                      <a:endParaRPr lang="en-US" sz="1400" dirty="0">
                        <a:solidFill>
                          <a:schemeClr val="tx2"/>
                        </a:solidFill>
                        <a:latin typeface="+mn-lt"/>
                      </a:endParaRPr>
                    </a:p>
                  </a:txBody>
                  <a:tcPr/>
                </a:tc>
                <a:extLst>
                  <a:ext uri="{0D108BD9-81ED-4DB2-BD59-A6C34878D82A}">
                    <a16:rowId xmlns:a16="http://schemas.microsoft.com/office/drawing/2014/main" val="5284003"/>
                  </a:ext>
                </a:extLst>
              </a:tr>
              <a:tr h="370839">
                <a:tc>
                  <a:txBody>
                    <a:bodyPr/>
                    <a:lstStyle/>
                    <a:p>
                      <a:pPr lvl="0">
                        <a:buNone/>
                      </a:pPr>
                      <a:r>
                        <a:rPr lang="en-US" sz="1400" dirty="0">
                          <a:solidFill>
                            <a:schemeClr val="tx2"/>
                          </a:solidFill>
                          <a:latin typeface="+mn-lt"/>
                        </a:rPr>
                        <a:t>1.4: Things to think about</a:t>
                      </a:r>
                    </a:p>
                  </a:txBody>
                  <a:tcPr/>
                </a:tc>
                <a:tc>
                  <a:txBody>
                    <a:bodyPr/>
                    <a:lstStyle/>
                    <a:p>
                      <a:r>
                        <a:rPr lang="en-AU" dirty="0"/>
                        <a:t>Students complete the worksheet</a:t>
                      </a:r>
                    </a:p>
                  </a:txBody>
                  <a:tcPr/>
                </a:tc>
                <a:tc>
                  <a:txBody>
                    <a:bodyPr/>
                    <a:lstStyle/>
                    <a:p>
                      <a:pPr lvl="0">
                        <a:buNone/>
                      </a:pPr>
                      <a:r>
                        <a:rPr lang="en-US" sz="1400" b="0" i="0" u="none" strike="noStrike" noProof="0" dirty="0">
                          <a:solidFill>
                            <a:schemeClr val="tx2"/>
                          </a:solidFill>
                          <a:latin typeface="+mn-lt"/>
                        </a:rPr>
                        <a:t>10 minutes</a:t>
                      </a:r>
                      <a:endParaRPr lang="en-US" sz="1400" dirty="0">
                        <a:solidFill>
                          <a:schemeClr val="tx2"/>
                        </a:solidFill>
                        <a:latin typeface="+mn-lt"/>
                      </a:endParaRPr>
                    </a:p>
                  </a:txBody>
                  <a:tcPr/>
                </a:tc>
                <a:extLst>
                  <a:ext uri="{0D108BD9-81ED-4DB2-BD59-A6C34878D82A}">
                    <a16:rowId xmlns:a16="http://schemas.microsoft.com/office/drawing/2014/main" val="3561663798"/>
                  </a:ext>
                </a:extLst>
              </a:tr>
              <a:tr h="370839">
                <a:tc>
                  <a:txBody>
                    <a:bodyPr/>
                    <a:lstStyle/>
                    <a:p>
                      <a:pPr lvl="0">
                        <a:buNone/>
                      </a:pPr>
                      <a:r>
                        <a:rPr lang="en-US" sz="1400" dirty="0">
                          <a:solidFill>
                            <a:schemeClr val="tx2"/>
                          </a:solidFill>
                          <a:latin typeface="+mn-lt"/>
                        </a:rPr>
                        <a:t>Optional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500" kern="1200" dirty="0">
                          <a:solidFill>
                            <a:schemeClr val="dk2"/>
                          </a:solidFill>
                          <a:latin typeface="+mn-lt"/>
                          <a:ea typeface="+mn-ea"/>
                          <a:cs typeface="+mn-cs"/>
                        </a:rPr>
                        <a:t>Students take their plan home and discuss it with their family</a:t>
                      </a:r>
                    </a:p>
                  </a:txBody>
                  <a:tcPr/>
                </a:tc>
                <a:tc>
                  <a:txBody>
                    <a:bodyPr/>
                    <a:lstStyle/>
                    <a:p>
                      <a:pPr lvl="0">
                        <a:buNone/>
                      </a:pPr>
                      <a:endParaRPr lang="en-US" sz="1400" dirty="0">
                        <a:solidFill>
                          <a:schemeClr val="tx2"/>
                        </a:solidFill>
                        <a:latin typeface="+mn-lt"/>
                      </a:endParaRPr>
                    </a:p>
                  </a:txBody>
                  <a:tcPr/>
                </a:tc>
                <a:extLst>
                  <a:ext uri="{0D108BD9-81ED-4DB2-BD59-A6C34878D82A}">
                    <a16:rowId xmlns:a16="http://schemas.microsoft.com/office/drawing/2014/main" val="312012889"/>
                  </a:ext>
                </a:extLst>
              </a:tr>
            </a:tbl>
          </a:graphicData>
        </a:graphic>
      </p:graphicFrame>
      <p:sp>
        <p:nvSpPr>
          <p:cNvPr id="4" name="TextBox 3">
            <a:extLst>
              <a:ext uri="{FF2B5EF4-FFF2-40B4-BE49-F238E27FC236}">
                <a16:creationId xmlns:a16="http://schemas.microsoft.com/office/drawing/2014/main" id="{95CE904F-7609-0CE2-17BE-EBD2F1879084}"/>
              </a:ext>
            </a:extLst>
          </p:cNvPr>
          <p:cNvSpPr txBox="1"/>
          <p:nvPr/>
        </p:nvSpPr>
        <p:spPr>
          <a:xfrm>
            <a:off x="615270" y="1566191"/>
            <a:ext cx="10900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The following is a suggested sequence of activities and time allocation. You might want to spend more or less time on specific sections depending on your class and their learning requirements. All resources can be edited to suit your teaching needs.</a:t>
            </a:r>
          </a:p>
        </p:txBody>
      </p:sp>
    </p:spTree>
    <p:extLst>
      <p:ext uri="{BB962C8B-B14F-4D97-AF65-F5344CB8AC3E}">
        <p14:creationId xmlns:p14="http://schemas.microsoft.com/office/powerpoint/2010/main" val="298166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2A0260-6F89-7C19-2A19-CF3B28830856}"/>
              </a:ext>
            </a:extLst>
          </p:cNvPr>
          <p:cNvSpPr>
            <a:spLocks noGrp="1"/>
          </p:cNvSpPr>
          <p:nvPr>
            <p:ph type="title"/>
          </p:nvPr>
        </p:nvSpPr>
        <p:spPr>
          <a:xfrm>
            <a:off x="1067698" y="2936665"/>
            <a:ext cx="7200000" cy="1260000"/>
          </a:xfrm>
          <a:noFill/>
        </p:spPr>
        <p:txBody>
          <a:bodyPr/>
          <a:lstStyle/>
          <a:p>
            <a:r>
              <a:rPr lang="en-AU" dirty="0"/>
              <a:t>Water wise users</a:t>
            </a:r>
          </a:p>
        </p:txBody>
      </p:sp>
      <p:pic>
        <p:nvPicPr>
          <p:cNvPr id="8" name="Picture Placeholder 7" descr="A video game with a water drop coming out of a pool&#10;&#10;Description automatically generated">
            <a:extLst>
              <a:ext uri="{FF2B5EF4-FFF2-40B4-BE49-F238E27FC236}">
                <a16:creationId xmlns:a16="http://schemas.microsoft.com/office/drawing/2014/main" id="{E5E137F3-C44D-2438-73A4-8FE7036828E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5856" b="25856"/>
          <a:stretch>
            <a:fillRect/>
          </a:stretch>
        </p:blipFill>
        <p:spPr/>
      </p:pic>
    </p:spTree>
    <p:extLst>
      <p:ext uri="{BB962C8B-B14F-4D97-AF65-F5344CB8AC3E}">
        <p14:creationId xmlns:p14="http://schemas.microsoft.com/office/powerpoint/2010/main" val="2147952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9AEE5-15B3-B151-C631-8229A7CD8E7E}"/>
              </a:ext>
            </a:extLst>
          </p:cNvPr>
          <p:cNvSpPr>
            <a:spLocks noGrp="1"/>
          </p:cNvSpPr>
          <p:nvPr>
            <p:ph type="title"/>
          </p:nvPr>
        </p:nvSpPr>
        <p:spPr>
          <a:xfrm>
            <a:off x="561206" y="2757135"/>
            <a:ext cx="10440000" cy="900000"/>
          </a:xfrm>
        </p:spPr>
        <p:txBody>
          <a:bodyPr/>
          <a:lstStyle/>
          <a:p>
            <a:r>
              <a:rPr lang="en-AU" dirty="0"/>
              <a:t>Learning outcomes</a:t>
            </a:r>
          </a:p>
        </p:txBody>
      </p:sp>
      <p:sp>
        <p:nvSpPr>
          <p:cNvPr id="3" name="Title 1">
            <a:extLst>
              <a:ext uri="{FF2B5EF4-FFF2-40B4-BE49-F238E27FC236}">
                <a16:creationId xmlns:a16="http://schemas.microsoft.com/office/drawing/2014/main" id="{4F417567-9952-C86F-583D-E2BB763C72AE}"/>
              </a:ext>
            </a:extLst>
          </p:cNvPr>
          <p:cNvSpPr txBox="1">
            <a:spLocks/>
          </p:cNvSpPr>
          <p:nvPr/>
        </p:nvSpPr>
        <p:spPr>
          <a:xfrm>
            <a:off x="1215559" y="4107035"/>
            <a:ext cx="10440000" cy="9000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4800" kern="1200">
                <a:solidFill>
                  <a:schemeClr val="bg1"/>
                </a:solidFill>
                <a:latin typeface="VAG Rounded Next Medium" panose="020F0602020203020204" pitchFamily="34" charset="0"/>
                <a:ea typeface="+mj-ea"/>
                <a:cs typeface="+mj-cs"/>
              </a:defRPr>
            </a:lvl1pPr>
          </a:lstStyle>
          <a:p>
            <a:pPr marL="342900" indent="-342900" algn="l" fontAlgn="base">
              <a:buFont typeface="Arial"/>
              <a:buChar char="•"/>
            </a:pPr>
            <a:r>
              <a:rPr lang="en-US" sz="2000" dirty="0">
                <a:latin typeface="VAG Rounded Next Medium"/>
              </a:rPr>
              <a:t>Understand the different uses of water and that wastewater can be recycled </a:t>
            </a:r>
          </a:p>
          <a:p>
            <a:pPr marL="342900" indent="-342900" algn="l" fontAlgn="base">
              <a:buFont typeface="Arial"/>
              <a:buChar char="•"/>
            </a:pPr>
            <a:r>
              <a:rPr lang="en-US" sz="2000" dirty="0">
                <a:latin typeface="VAG Rounded Next Medium"/>
              </a:rPr>
              <a:t>Identify where tap water comes from and know what happens when it goes down the drain </a:t>
            </a:r>
          </a:p>
          <a:p>
            <a:pPr marL="342900" indent="-342900" algn="l" fontAlgn="base">
              <a:buFont typeface="Arial"/>
              <a:buChar char="•"/>
            </a:pPr>
            <a:r>
              <a:rPr lang="en-US" sz="2000" dirty="0">
                <a:latin typeface="VAG Rounded Next Medium"/>
              </a:rPr>
              <a:t>Identify the importance of water to sustaining the lives of people </a:t>
            </a:r>
          </a:p>
        </p:txBody>
      </p:sp>
    </p:spTree>
    <p:extLst>
      <p:ext uri="{BB962C8B-B14F-4D97-AF65-F5344CB8AC3E}">
        <p14:creationId xmlns:p14="http://schemas.microsoft.com/office/powerpoint/2010/main" val="1237453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1" descr="A blue cartoon character with eyes and legs&#10;&#10;Description automatically generated">
            <a:extLst>
              <a:ext uri="{FF2B5EF4-FFF2-40B4-BE49-F238E27FC236}">
                <a16:creationId xmlns:a16="http://schemas.microsoft.com/office/drawing/2014/main" id="{90AD1532-19BF-D2EA-5502-CF3AB8788133}"/>
              </a:ext>
            </a:extLst>
          </p:cNvPr>
          <p:cNvPicPr>
            <a:picLocks noChangeAspect="1"/>
          </p:cNvPicPr>
          <p:nvPr/>
        </p:nvPicPr>
        <p:blipFill>
          <a:blip r:embed="rId3">
            <a:extLst>
              <a:ext uri="{28A0092B-C50C-407E-A947-70E740481C1C}">
                <a14:useLocalDpi xmlns:a14="http://schemas.microsoft.com/office/drawing/2010/main" val="0"/>
              </a:ext>
            </a:extLst>
          </a:blip>
          <a:srcRect l="26807" t="12484" r="30825" b="12604"/>
          <a:stretch/>
        </p:blipFill>
        <p:spPr>
          <a:xfrm>
            <a:off x="8329424" y="1516693"/>
            <a:ext cx="933151" cy="1166439"/>
          </a:xfrm>
          <a:prstGeom prst="rect">
            <a:avLst/>
          </a:prstGeom>
        </p:spPr>
      </p:pic>
      <p:sp>
        <p:nvSpPr>
          <p:cNvPr id="2" name="Title 1">
            <a:extLst>
              <a:ext uri="{FF2B5EF4-FFF2-40B4-BE49-F238E27FC236}">
                <a16:creationId xmlns:a16="http://schemas.microsoft.com/office/drawing/2014/main" id="{FBE4F673-6059-B844-96DB-D2981E9CB2CB}"/>
              </a:ext>
            </a:extLst>
          </p:cNvPr>
          <p:cNvSpPr>
            <a:spLocks noGrp="1"/>
          </p:cNvSpPr>
          <p:nvPr>
            <p:ph type="title"/>
          </p:nvPr>
        </p:nvSpPr>
        <p:spPr/>
        <p:txBody>
          <a:bodyPr/>
          <a:lstStyle/>
          <a:p>
            <a:r>
              <a:rPr lang="en-AU" dirty="0"/>
              <a:t>1.1 Introduction</a:t>
            </a:r>
          </a:p>
        </p:txBody>
      </p:sp>
      <p:sp>
        <p:nvSpPr>
          <p:cNvPr id="3" name="Content Placeholder 2">
            <a:extLst>
              <a:ext uri="{FF2B5EF4-FFF2-40B4-BE49-F238E27FC236}">
                <a16:creationId xmlns:a16="http://schemas.microsoft.com/office/drawing/2014/main" id="{7F8170BA-4DB1-2E05-4240-1AF13EB35BDC}"/>
              </a:ext>
            </a:extLst>
          </p:cNvPr>
          <p:cNvSpPr>
            <a:spLocks noGrp="1"/>
          </p:cNvSpPr>
          <p:nvPr>
            <p:ph sz="half" idx="1"/>
          </p:nvPr>
        </p:nvSpPr>
        <p:spPr/>
        <p:txBody>
          <a:bodyPr/>
          <a:lstStyle/>
          <a:p>
            <a:pPr>
              <a:spcBef>
                <a:spcPts val="600"/>
              </a:spcBef>
              <a:spcAft>
                <a:spcPts val="600"/>
              </a:spcAft>
            </a:pPr>
            <a:r>
              <a:rPr lang="en-AU" sz="4000" dirty="0">
                <a:latin typeface="+mn-lt"/>
                <a:ea typeface="Verdana"/>
                <a:cs typeface="Segoe UI"/>
              </a:rPr>
              <a:t>Think about the importance of using water wisely and plan for action</a:t>
            </a:r>
          </a:p>
        </p:txBody>
      </p:sp>
      <p:pic>
        <p:nvPicPr>
          <p:cNvPr id="6" name="Picture Placeholder 9" descr="A water treatment plant with a glass&#10;&#10;Description automatically generated">
            <a:extLst>
              <a:ext uri="{FF2B5EF4-FFF2-40B4-BE49-F238E27FC236}">
                <a16:creationId xmlns:a16="http://schemas.microsoft.com/office/drawing/2014/main" id="{EEBD0783-65C9-7396-DC69-42C8E90FDC40}"/>
              </a:ext>
            </a:extLst>
          </p:cNvPr>
          <p:cNvPicPr>
            <a:picLocks noChangeAspect="1"/>
          </p:cNvPicPr>
          <p:nvPr/>
        </p:nvPicPr>
        <p:blipFill>
          <a:blip r:embed="rId4">
            <a:extLst>
              <a:ext uri="{28A0092B-C50C-407E-A947-70E740481C1C}">
                <a14:useLocalDpi xmlns:a14="http://schemas.microsoft.com/office/drawing/2010/main" val="0"/>
              </a:ext>
            </a:extLst>
          </a:blip>
          <a:srcRect t="9671" b="9671"/>
          <a:stretch>
            <a:fillRect/>
          </a:stretch>
        </p:blipFill>
        <p:spPr>
          <a:xfrm>
            <a:off x="6096000" y="2316909"/>
            <a:ext cx="5400000" cy="4356000"/>
          </a:xfrm>
          <a:prstGeom prst="roundRect">
            <a:avLst>
              <a:gd name="adj" fmla="val 3353"/>
            </a:avLst>
          </a:prstGeom>
        </p:spPr>
      </p:pic>
    </p:spTree>
    <p:extLst>
      <p:ext uri="{BB962C8B-B14F-4D97-AF65-F5344CB8AC3E}">
        <p14:creationId xmlns:p14="http://schemas.microsoft.com/office/powerpoint/2010/main" val="4224832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1.2: Alternate water sources</a:t>
            </a:r>
          </a:p>
        </p:txBody>
      </p:sp>
      <p:sp>
        <p:nvSpPr>
          <p:cNvPr id="9" name="TextBox 8"/>
          <p:cNvSpPr txBox="1"/>
          <p:nvPr/>
        </p:nvSpPr>
        <p:spPr>
          <a:xfrm>
            <a:off x="4802995" y="1740416"/>
            <a:ext cx="2015123" cy="369332"/>
          </a:xfrm>
          <a:prstGeom prst="rect">
            <a:avLst/>
          </a:prstGeom>
          <a:noFill/>
        </p:spPr>
        <p:txBody>
          <a:bodyPr wrap="square" rtlCol="0">
            <a:spAutoFit/>
          </a:bodyPr>
          <a:lstStyle/>
          <a:p>
            <a:r>
              <a:rPr lang="en-AU" b="1" dirty="0">
                <a:solidFill>
                  <a:schemeClr val="accent2"/>
                </a:solidFill>
              </a:rPr>
              <a:t>Recycled water</a:t>
            </a:r>
          </a:p>
        </p:txBody>
      </p:sp>
      <p:sp>
        <p:nvSpPr>
          <p:cNvPr id="10" name="TextBox 9"/>
          <p:cNvSpPr txBox="1"/>
          <p:nvPr/>
        </p:nvSpPr>
        <p:spPr>
          <a:xfrm>
            <a:off x="1707564" y="1773952"/>
            <a:ext cx="1987123" cy="369332"/>
          </a:xfrm>
          <a:prstGeom prst="rect">
            <a:avLst/>
          </a:prstGeom>
          <a:noFill/>
        </p:spPr>
        <p:txBody>
          <a:bodyPr wrap="square" rtlCol="0">
            <a:spAutoFit/>
          </a:bodyPr>
          <a:lstStyle/>
          <a:p>
            <a:r>
              <a:rPr lang="en-AU" b="1" dirty="0">
                <a:solidFill>
                  <a:schemeClr val="accent2"/>
                </a:solidFill>
              </a:rPr>
              <a:t>Desalination</a:t>
            </a:r>
            <a:r>
              <a:rPr lang="en-AU" dirty="0"/>
              <a:t> </a:t>
            </a:r>
          </a:p>
        </p:txBody>
      </p:sp>
      <p:sp>
        <p:nvSpPr>
          <p:cNvPr id="18" name="TextBox 17"/>
          <p:cNvSpPr txBox="1"/>
          <p:nvPr/>
        </p:nvSpPr>
        <p:spPr>
          <a:xfrm>
            <a:off x="8446504" y="1613791"/>
            <a:ext cx="2015123" cy="646331"/>
          </a:xfrm>
          <a:prstGeom prst="rect">
            <a:avLst/>
          </a:prstGeom>
          <a:noFill/>
        </p:spPr>
        <p:txBody>
          <a:bodyPr wrap="square" rtlCol="0">
            <a:spAutoFit/>
          </a:bodyPr>
          <a:lstStyle/>
          <a:p>
            <a:pPr algn="ctr"/>
            <a:r>
              <a:rPr lang="en-AU" b="1" dirty="0">
                <a:solidFill>
                  <a:schemeClr val="accent2"/>
                </a:solidFill>
                <a:latin typeface="+mj-lt"/>
              </a:rPr>
              <a:t>Stormwater harvesting</a:t>
            </a:r>
          </a:p>
        </p:txBody>
      </p:sp>
      <p:pic>
        <p:nvPicPr>
          <p:cNvPr id="3" name="Picture Placeholder 6">
            <a:hlinkClick r:id="rId3"/>
            <a:extLst>
              <a:ext uri="{FF2B5EF4-FFF2-40B4-BE49-F238E27FC236}">
                <a16:creationId xmlns:a16="http://schemas.microsoft.com/office/drawing/2014/main" id="{B5C80588-2EE1-570C-14BF-5276B9E6A210}"/>
              </a:ext>
            </a:extLst>
          </p:cNvPr>
          <p:cNvPicPr>
            <a:picLocks noChangeAspect="1"/>
          </p:cNvPicPr>
          <p:nvPr/>
        </p:nvPicPr>
        <p:blipFill>
          <a:blip r:embed="rId4">
            <a:extLst>
              <a:ext uri="{28A0092B-C50C-407E-A947-70E740481C1C}">
                <a14:useLocalDpi xmlns:a14="http://schemas.microsoft.com/office/drawing/2010/main" val="0"/>
              </a:ext>
            </a:extLst>
          </a:blip>
          <a:srcRect l="2438" r="2438"/>
          <a:stretch>
            <a:fillRect/>
          </a:stretch>
        </p:blipFill>
        <p:spPr>
          <a:xfrm>
            <a:off x="4579205" y="2242161"/>
            <a:ext cx="2625649" cy="4140679"/>
          </a:xfrm>
          <a:prstGeom prst="roundRect">
            <a:avLst>
              <a:gd name="adj" fmla="val 3353"/>
            </a:avLst>
          </a:prstGeom>
        </p:spPr>
      </p:pic>
      <p:pic>
        <p:nvPicPr>
          <p:cNvPr id="4" name="Picture Placeholder 10" descr="Aerial view of a large area with a beach and land&#10;&#10;Description automatically generated">
            <a:hlinkClick r:id="rId5"/>
            <a:extLst>
              <a:ext uri="{FF2B5EF4-FFF2-40B4-BE49-F238E27FC236}">
                <a16:creationId xmlns:a16="http://schemas.microsoft.com/office/drawing/2014/main" id="{8613925A-B75B-7009-5D53-0A105FA945DB}"/>
              </a:ext>
            </a:extLst>
          </p:cNvPr>
          <p:cNvPicPr>
            <a:picLocks noChangeAspect="1"/>
          </p:cNvPicPr>
          <p:nvPr/>
        </p:nvPicPr>
        <p:blipFill>
          <a:blip r:embed="rId6">
            <a:extLst>
              <a:ext uri="{28A0092B-C50C-407E-A947-70E740481C1C}">
                <a14:useLocalDpi xmlns:a14="http://schemas.microsoft.com/office/drawing/2010/main" val="0"/>
              </a:ext>
            </a:extLst>
          </a:blip>
          <a:srcRect l="7318" r="7318"/>
          <a:stretch>
            <a:fillRect/>
          </a:stretch>
        </p:blipFill>
        <p:spPr>
          <a:xfrm>
            <a:off x="1148521" y="2242160"/>
            <a:ext cx="2651101" cy="4135657"/>
          </a:xfrm>
          <a:prstGeom prst="roundRect">
            <a:avLst>
              <a:gd name="adj" fmla="val 3353"/>
            </a:avLst>
          </a:prstGeom>
        </p:spPr>
      </p:pic>
      <p:pic>
        <p:nvPicPr>
          <p:cNvPr id="6" name="Picture Placeholder 18" descr="A sidewalk with trees and a building&#10;&#10;Description automatically generated">
            <a:hlinkClick r:id="rId7"/>
            <a:extLst>
              <a:ext uri="{FF2B5EF4-FFF2-40B4-BE49-F238E27FC236}">
                <a16:creationId xmlns:a16="http://schemas.microsoft.com/office/drawing/2014/main" id="{193F39CD-BA1A-DD86-65D2-7B142B9E4BB6}"/>
              </a:ext>
            </a:extLst>
          </p:cNvPr>
          <p:cNvPicPr>
            <a:picLocks noChangeAspect="1"/>
          </p:cNvPicPr>
          <p:nvPr/>
        </p:nvPicPr>
        <p:blipFill>
          <a:blip r:embed="rId8">
            <a:extLst>
              <a:ext uri="{28A0092B-C50C-407E-A947-70E740481C1C}">
                <a14:useLocalDpi xmlns:a14="http://schemas.microsoft.com/office/drawing/2010/main" val="0"/>
              </a:ext>
            </a:extLst>
          </a:blip>
          <a:srcRect l="41364" t="8900" r="22347"/>
          <a:stretch/>
        </p:blipFill>
        <p:spPr>
          <a:xfrm>
            <a:off x="8217010" y="2242160"/>
            <a:ext cx="2474109" cy="4140680"/>
          </a:xfrm>
          <a:prstGeom prst="roundRect">
            <a:avLst>
              <a:gd name="adj" fmla="val 3353"/>
            </a:avLst>
          </a:prstGeom>
        </p:spPr>
      </p:pic>
    </p:spTree>
    <p:extLst>
      <p:ext uri="{BB962C8B-B14F-4D97-AF65-F5344CB8AC3E}">
        <p14:creationId xmlns:p14="http://schemas.microsoft.com/office/powerpoint/2010/main" val="4230362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FB5B4A1-381A-6330-C8E9-AAC16DE1850B}"/>
              </a:ext>
            </a:extLst>
          </p:cNvPr>
          <p:cNvSpPr>
            <a:spLocks noGrp="1"/>
          </p:cNvSpPr>
          <p:nvPr>
            <p:ph type="title"/>
          </p:nvPr>
        </p:nvSpPr>
        <p:spPr>
          <a:xfrm>
            <a:off x="602031" y="274868"/>
            <a:ext cx="10440000" cy="900000"/>
          </a:xfrm>
        </p:spPr>
        <p:txBody>
          <a:bodyPr anchor="ctr">
            <a:normAutofit/>
          </a:bodyPr>
          <a:lstStyle/>
          <a:p>
            <a:r>
              <a:rPr lang="en-US" dirty="0"/>
              <a:t>1.3 Water saving</a:t>
            </a:r>
          </a:p>
        </p:txBody>
      </p:sp>
      <p:sp>
        <p:nvSpPr>
          <p:cNvPr id="14" name="Content Placeholder 2">
            <a:extLst>
              <a:ext uri="{FF2B5EF4-FFF2-40B4-BE49-F238E27FC236}">
                <a16:creationId xmlns:a16="http://schemas.microsoft.com/office/drawing/2014/main" id="{B9F7EB96-9BA6-8B3E-DCF5-9CEFE59EC9C9}"/>
              </a:ext>
            </a:extLst>
          </p:cNvPr>
          <p:cNvSpPr>
            <a:spLocks noGrp="1"/>
          </p:cNvSpPr>
          <p:nvPr>
            <p:ph sz="half" idx="1"/>
          </p:nvPr>
        </p:nvSpPr>
        <p:spPr>
          <a:xfrm>
            <a:off x="602029" y="1981201"/>
            <a:ext cx="5400000" cy="3960000"/>
          </a:xfrm>
        </p:spPr>
        <p:txBody>
          <a:bodyPr>
            <a:normAutofit/>
          </a:bodyPr>
          <a:lstStyle/>
          <a:p>
            <a:pPr marL="342900" lvl="0" indent="-342900">
              <a:spcBef>
                <a:spcPts val="600"/>
              </a:spcBef>
              <a:spcAft>
                <a:spcPts val="600"/>
              </a:spcAft>
              <a:buFont typeface="+mj-lt"/>
              <a:buAutoNum type="arabicPeriod"/>
            </a:pPr>
            <a:r>
              <a:rPr lang="en-AU" sz="2100" dirty="0">
                <a:effectLst/>
              </a:rPr>
              <a:t>Take four cards</a:t>
            </a:r>
          </a:p>
          <a:p>
            <a:pPr marL="342900" lvl="0" indent="-342900">
              <a:spcBef>
                <a:spcPts val="600"/>
              </a:spcBef>
              <a:spcAft>
                <a:spcPts val="600"/>
              </a:spcAft>
              <a:buFont typeface="+mj-lt"/>
              <a:buAutoNum type="arabicPeriod"/>
            </a:pPr>
            <a:r>
              <a:rPr lang="en-AU" sz="2100" dirty="0">
                <a:effectLst/>
              </a:rPr>
              <a:t>Take turns to present your cards to the group and explain why you think it is important for the environment or our future. </a:t>
            </a:r>
          </a:p>
          <a:p>
            <a:pPr marL="342900" lvl="0" indent="-342900">
              <a:spcBef>
                <a:spcPts val="600"/>
              </a:spcBef>
              <a:spcAft>
                <a:spcPts val="600"/>
              </a:spcAft>
              <a:buFont typeface="+mj-lt"/>
              <a:buAutoNum type="arabicPeriod"/>
            </a:pPr>
            <a:r>
              <a:rPr lang="en-AU" sz="2100" dirty="0">
                <a:effectLst/>
              </a:rPr>
              <a:t>Sort the cards into different collections</a:t>
            </a:r>
          </a:p>
          <a:p>
            <a:pPr>
              <a:spcBef>
                <a:spcPts val="600"/>
              </a:spcBef>
              <a:spcAft>
                <a:spcPts val="600"/>
              </a:spcAft>
            </a:pPr>
            <a:r>
              <a:rPr lang="en-AU" sz="2100" dirty="0"/>
              <a:t>- water saving ideas for the environment</a:t>
            </a:r>
          </a:p>
          <a:p>
            <a:pPr>
              <a:spcBef>
                <a:spcPts val="600"/>
              </a:spcBef>
              <a:spcAft>
                <a:spcPts val="600"/>
              </a:spcAft>
            </a:pPr>
            <a:r>
              <a:rPr lang="en-AU" sz="2100" dirty="0"/>
              <a:t>- water saving ideas for our future</a:t>
            </a:r>
          </a:p>
          <a:p>
            <a:pPr>
              <a:spcBef>
                <a:spcPts val="600"/>
              </a:spcBef>
              <a:spcAft>
                <a:spcPts val="600"/>
              </a:spcAft>
            </a:pPr>
            <a:r>
              <a:rPr lang="en-AU" sz="2100" dirty="0"/>
              <a:t>- water saving ideas for the environment and for our future</a:t>
            </a:r>
          </a:p>
          <a:p>
            <a:endParaRPr lang="en-US" sz="2100" dirty="0"/>
          </a:p>
        </p:txBody>
      </p:sp>
      <p:sp>
        <p:nvSpPr>
          <p:cNvPr id="19" name="Slide Number Placeholder 4">
            <a:extLst>
              <a:ext uri="{FF2B5EF4-FFF2-40B4-BE49-F238E27FC236}">
                <a16:creationId xmlns:a16="http://schemas.microsoft.com/office/drawing/2014/main" id="{F6777AF1-4813-8A19-01A3-C0FBD681E5A1}"/>
              </a:ext>
            </a:extLst>
          </p:cNvPr>
          <p:cNvSpPr>
            <a:spLocks noGrp="1"/>
          </p:cNvSpPr>
          <p:nvPr>
            <p:ph type="sldNum" sz="quarter" idx="12"/>
          </p:nvPr>
        </p:nvSpPr>
        <p:spPr>
          <a:xfrm>
            <a:off x="11157969" y="274868"/>
            <a:ext cx="432000" cy="900000"/>
          </a:xfrm>
        </p:spPr>
        <p:txBody>
          <a:bodyPr anchor="t">
            <a:normAutofit/>
          </a:bodyPr>
          <a:lstStyle/>
          <a:p>
            <a:pPr>
              <a:spcAft>
                <a:spcPts val="600"/>
              </a:spcAft>
            </a:pPr>
            <a:fld id="{F5AEA0E0-5CC6-4BD0-905C-A0021E419432}" type="slidenum">
              <a:rPr lang="en-GB" smtClean="0"/>
              <a:pPr>
                <a:spcAft>
                  <a:spcPts val="600"/>
                </a:spcAft>
              </a:pPr>
              <a:t>7</a:t>
            </a:fld>
            <a:endParaRPr lang="en-GB"/>
          </a:p>
        </p:txBody>
      </p:sp>
      <p:pic>
        <p:nvPicPr>
          <p:cNvPr id="6" name="Picture Placeholder 17" descr="A cartoon character in a garden&#10;&#10;Description automatically generated">
            <a:extLst>
              <a:ext uri="{FF2B5EF4-FFF2-40B4-BE49-F238E27FC236}">
                <a16:creationId xmlns:a16="http://schemas.microsoft.com/office/drawing/2014/main" id="{B7B493B0-2E94-2E68-0E99-6F70E0735073}"/>
              </a:ext>
            </a:extLst>
          </p:cNvPr>
          <p:cNvPicPr>
            <a:picLocks noChangeAspect="1"/>
          </p:cNvPicPr>
          <p:nvPr/>
        </p:nvPicPr>
        <p:blipFill>
          <a:blip r:embed="rId3">
            <a:extLst>
              <a:ext uri="{28A0092B-C50C-407E-A947-70E740481C1C}">
                <a14:useLocalDpi xmlns:a14="http://schemas.microsoft.com/office/drawing/2010/main" val="0"/>
              </a:ext>
            </a:extLst>
          </a:blip>
          <a:srcRect t="9671" b="9671"/>
          <a:stretch>
            <a:fillRect/>
          </a:stretch>
        </p:blipFill>
        <p:spPr>
          <a:xfrm>
            <a:off x="6366664" y="1783201"/>
            <a:ext cx="5400000" cy="4356000"/>
          </a:xfrm>
          <a:prstGeom prst="roundRect">
            <a:avLst>
              <a:gd name="adj" fmla="val 3353"/>
            </a:avLst>
          </a:prstGeom>
        </p:spPr>
      </p:pic>
    </p:spTree>
    <p:extLst>
      <p:ext uri="{BB962C8B-B14F-4D97-AF65-F5344CB8AC3E}">
        <p14:creationId xmlns:p14="http://schemas.microsoft.com/office/powerpoint/2010/main" val="3188417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descr="A blue cartoon character with eyes and legs&#10;&#10;Description automatically generated">
            <a:extLst>
              <a:ext uri="{FF2B5EF4-FFF2-40B4-BE49-F238E27FC236}">
                <a16:creationId xmlns:a16="http://schemas.microsoft.com/office/drawing/2014/main" id="{59518A3B-79FD-1688-9C4C-B33981349FDF}"/>
              </a:ext>
            </a:extLst>
          </p:cNvPr>
          <p:cNvPicPr>
            <a:picLocks noChangeAspect="1"/>
          </p:cNvPicPr>
          <p:nvPr/>
        </p:nvPicPr>
        <p:blipFill>
          <a:blip r:embed="rId3">
            <a:extLst>
              <a:ext uri="{28A0092B-C50C-407E-A947-70E740481C1C}">
                <a14:useLocalDpi xmlns:a14="http://schemas.microsoft.com/office/drawing/2010/main" val="0"/>
              </a:ext>
            </a:extLst>
          </a:blip>
          <a:srcRect l="26807" t="12484" r="30825" b="12604"/>
          <a:stretch/>
        </p:blipFill>
        <p:spPr>
          <a:xfrm>
            <a:off x="10097651" y="1571781"/>
            <a:ext cx="944380" cy="1180475"/>
          </a:xfrm>
          <a:prstGeom prst="rect">
            <a:avLst/>
          </a:prstGeom>
        </p:spPr>
      </p:pic>
      <p:sp>
        <p:nvSpPr>
          <p:cNvPr id="12" name="Title 1">
            <a:extLst>
              <a:ext uri="{FF2B5EF4-FFF2-40B4-BE49-F238E27FC236}">
                <a16:creationId xmlns:a16="http://schemas.microsoft.com/office/drawing/2014/main" id="{6FB5B4A1-381A-6330-C8E9-AAC16DE1850B}"/>
              </a:ext>
            </a:extLst>
          </p:cNvPr>
          <p:cNvSpPr>
            <a:spLocks noGrp="1"/>
          </p:cNvSpPr>
          <p:nvPr>
            <p:ph type="title"/>
          </p:nvPr>
        </p:nvSpPr>
        <p:spPr>
          <a:xfrm>
            <a:off x="602031" y="274868"/>
            <a:ext cx="10440000" cy="900000"/>
          </a:xfrm>
        </p:spPr>
        <p:txBody>
          <a:bodyPr anchor="ctr">
            <a:normAutofit/>
          </a:bodyPr>
          <a:lstStyle/>
          <a:p>
            <a:r>
              <a:rPr lang="en-US" dirty="0"/>
              <a:t>1.4 Thinks to think about</a:t>
            </a:r>
          </a:p>
        </p:txBody>
      </p:sp>
      <p:sp>
        <p:nvSpPr>
          <p:cNvPr id="14" name="Content Placeholder 2">
            <a:extLst>
              <a:ext uri="{FF2B5EF4-FFF2-40B4-BE49-F238E27FC236}">
                <a16:creationId xmlns:a16="http://schemas.microsoft.com/office/drawing/2014/main" id="{B9F7EB96-9BA6-8B3E-DCF5-9CEFE59EC9C9}"/>
              </a:ext>
            </a:extLst>
          </p:cNvPr>
          <p:cNvSpPr>
            <a:spLocks noGrp="1"/>
          </p:cNvSpPr>
          <p:nvPr>
            <p:ph sz="half" idx="1"/>
          </p:nvPr>
        </p:nvSpPr>
        <p:spPr>
          <a:xfrm>
            <a:off x="602029" y="1981201"/>
            <a:ext cx="5587944" cy="3960000"/>
          </a:xfrm>
        </p:spPr>
        <p:txBody>
          <a:bodyPr>
            <a:normAutofit/>
          </a:bodyPr>
          <a:lstStyle/>
          <a:p>
            <a:pPr marL="342900" lvl="0" indent="-342900">
              <a:lnSpc>
                <a:spcPct val="95000"/>
              </a:lnSpc>
              <a:spcBef>
                <a:spcPts val="600"/>
              </a:spcBef>
              <a:spcAft>
                <a:spcPts val="600"/>
              </a:spcAft>
              <a:buFont typeface="Symbol" panose="05050102010706020507" pitchFamily="18" charset="2"/>
              <a:buChar char=""/>
            </a:pPr>
            <a:r>
              <a:rPr lang="en-AU" sz="2000" dirty="0">
                <a:effectLst/>
                <a:latin typeface="+mn-lt"/>
              </a:rPr>
              <a:t>the water cycle and how this idea links to it, for example, mulch reduces evaporation and keeps moisture in the ground</a:t>
            </a:r>
          </a:p>
          <a:p>
            <a:pPr marL="342900" lvl="0" indent="-342900">
              <a:lnSpc>
                <a:spcPct val="95000"/>
              </a:lnSpc>
              <a:spcBef>
                <a:spcPts val="600"/>
              </a:spcBef>
              <a:spcAft>
                <a:spcPts val="600"/>
              </a:spcAft>
              <a:buFont typeface="Symbol" panose="05050102010706020507" pitchFamily="18" charset="2"/>
              <a:buChar char=""/>
            </a:pPr>
            <a:r>
              <a:rPr lang="en-AU" sz="2000" dirty="0">
                <a:effectLst/>
                <a:latin typeface="+mn-lt"/>
              </a:rPr>
              <a:t>rivers and creeks which flow to reservoirs and to the sea</a:t>
            </a:r>
          </a:p>
          <a:p>
            <a:pPr marL="342900" lvl="0" indent="-342900">
              <a:lnSpc>
                <a:spcPct val="95000"/>
              </a:lnSpc>
              <a:spcBef>
                <a:spcPts val="600"/>
              </a:spcBef>
              <a:spcAft>
                <a:spcPts val="600"/>
              </a:spcAft>
              <a:buFont typeface="Symbol" panose="05050102010706020507" pitchFamily="18" charset="2"/>
              <a:buChar char=""/>
            </a:pPr>
            <a:r>
              <a:rPr lang="en-AU" sz="2000" dirty="0">
                <a:effectLst/>
                <a:latin typeface="+mn-lt"/>
              </a:rPr>
              <a:t>animal and plant life in their waterway environment</a:t>
            </a:r>
          </a:p>
          <a:p>
            <a:pPr marL="342900" lvl="0" indent="-342900">
              <a:lnSpc>
                <a:spcPct val="95000"/>
              </a:lnSpc>
              <a:spcBef>
                <a:spcPts val="600"/>
              </a:spcBef>
              <a:spcAft>
                <a:spcPts val="600"/>
              </a:spcAft>
              <a:buFont typeface="Symbol" panose="05050102010706020507" pitchFamily="18" charset="2"/>
              <a:buChar char=""/>
            </a:pPr>
            <a:r>
              <a:rPr lang="en-AU" sz="2000" dirty="0">
                <a:effectLst/>
                <a:latin typeface="+mn-lt"/>
              </a:rPr>
              <a:t>reservoirs which store our drinking water</a:t>
            </a:r>
          </a:p>
          <a:p>
            <a:pPr marL="342900" lvl="0" indent="-342900">
              <a:lnSpc>
                <a:spcPct val="95000"/>
              </a:lnSpc>
              <a:spcBef>
                <a:spcPts val="600"/>
              </a:spcBef>
              <a:spcAft>
                <a:spcPts val="600"/>
              </a:spcAft>
              <a:buFont typeface="Symbol" panose="05050102010706020507" pitchFamily="18" charset="2"/>
              <a:buChar char=""/>
            </a:pPr>
            <a:r>
              <a:rPr lang="en-AU" sz="2000" dirty="0">
                <a:effectLst/>
                <a:latin typeface="+mn-lt"/>
              </a:rPr>
              <a:t>recycled water: for example, treated water for use in parklands, golf courses and farms; water from the laundry and shower for use in the garden. </a:t>
            </a:r>
          </a:p>
          <a:p>
            <a:pPr>
              <a:lnSpc>
                <a:spcPct val="95000"/>
              </a:lnSpc>
            </a:pPr>
            <a:endParaRPr lang="en-US" sz="1800" dirty="0"/>
          </a:p>
        </p:txBody>
      </p:sp>
      <p:pic>
        <p:nvPicPr>
          <p:cNvPr id="5" name="Picture Placeholder 21" descr="A water treatment system with a dam&#10;&#10;Description automatically generated with medium confidence">
            <a:extLst>
              <a:ext uri="{FF2B5EF4-FFF2-40B4-BE49-F238E27FC236}">
                <a16:creationId xmlns:a16="http://schemas.microsoft.com/office/drawing/2014/main" id="{3794F241-D1EF-4F79-F0A9-9DBE168D8F98}"/>
              </a:ext>
            </a:extLst>
          </p:cNvPr>
          <p:cNvPicPr>
            <a:picLocks noChangeAspect="1"/>
          </p:cNvPicPr>
          <p:nvPr/>
        </p:nvPicPr>
        <p:blipFill>
          <a:blip r:embed="rId4">
            <a:extLst>
              <a:ext uri="{28A0092B-C50C-407E-A947-70E740481C1C}">
                <a14:useLocalDpi xmlns:a14="http://schemas.microsoft.com/office/drawing/2010/main" val="0"/>
              </a:ext>
            </a:extLst>
          </a:blip>
          <a:srcRect t="9671" b="9671"/>
          <a:stretch>
            <a:fillRect/>
          </a:stretch>
        </p:blipFill>
        <p:spPr>
          <a:xfrm>
            <a:off x="6272413" y="2264888"/>
            <a:ext cx="5400000" cy="4356000"/>
          </a:xfrm>
          <a:prstGeom prst="roundRect">
            <a:avLst>
              <a:gd name="adj" fmla="val 3353"/>
            </a:avLst>
          </a:prstGeom>
        </p:spPr>
      </p:pic>
    </p:spTree>
    <p:extLst>
      <p:ext uri="{BB962C8B-B14F-4D97-AF65-F5344CB8AC3E}">
        <p14:creationId xmlns:p14="http://schemas.microsoft.com/office/powerpoint/2010/main" val="4172458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1D4-3FB4-7520-595D-67114357BD0D}"/>
              </a:ext>
            </a:extLst>
          </p:cNvPr>
          <p:cNvSpPr>
            <a:spLocks noGrp="1"/>
          </p:cNvSpPr>
          <p:nvPr>
            <p:ph type="title"/>
          </p:nvPr>
        </p:nvSpPr>
        <p:spPr>
          <a:xfrm>
            <a:off x="209573" y="902391"/>
            <a:ext cx="10440000" cy="1620000"/>
          </a:xfrm>
        </p:spPr>
        <p:txBody>
          <a:bodyPr/>
          <a:lstStyle/>
          <a:p>
            <a:r>
              <a:rPr lang="en-AU" dirty="0"/>
              <a:t>Curriculum links</a:t>
            </a:r>
          </a:p>
        </p:txBody>
      </p:sp>
      <p:sp>
        <p:nvSpPr>
          <p:cNvPr id="3" name="Title 1">
            <a:extLst>
              <a:ext uri="{FF2B5EF4-FFF2-40B4-BE49-F238E27FC236}">
                <a16:creationId xmlns:a16="http://schemas.microsoft.com/office/drawing/2014/main" id="{BB3E8384-4C03-E61B-955D-79EC3F24D871}"/>
              </a:ext>
            </a:extLst>
          </p:cNvPr>
          <p:cNvSpPr txBox="1">
            <a:spLocks/>
          </p:cNvSpPr>
          <p:nvPr/>
        </p:nvSpPr>
        <p:spPr>
          <a:xfrm>
            <a:off x="1469122" y="2758430"/>
            <a:ext cx="10440000" cy="9000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4800" kern="1200">
                <a:solidFill>
                  <a:schemeClr val="bg1"/>
                </a:solidFill>
                <a:latin typeface="VAG Rounded Next Medium" panose="020F0602020203020204" pitchFamily="34" charset="0"/>
                <a:ea typeface="+mj-ea"/>
                <a:cs typeface="+mj-cs"/>
              </a:defRPr>
            </a:lvl1pPr>
          </a:lstStyle>
          <a:p>
            <a:pPr algn="l" rtl="0" fontAlgn="base"/>
            <a:r>
              <a:rPr lang="en-US" sz="2000" dirty="0">
                <a:latin typeface="VAG Rounded Next Medium"/>
              </a:rPr>
              <a:t>Science: VC2S4U07, VC2S4U08 </a:t>
            </a:r>
          </a:p>
          <a:p>
            <a:pPr algn="l" rtl="0" fontAlgn="base"/>
            <a:r>
              <a:rPr lang="en-US" sz="2000" dirty="0">
                <a:latin typeface="VAG Rounded Next Medium"/>
              </a:rPr>
              <a:t>Geography: VC2HG4K01,VC2HG4K09 </a:t>
            </a:r>
          </a:p>
        </p:txBody>
      </p:sp>
    </p:spTree>
    <p:extLst>
      <p:ext uri="{BB962C8B-B14F-4D97-AF65-F5344CB8AC3E}">
        <p14:creationId xmlns:p14="http://schemas.microsoft.com/office/powerpoint/2010/main" val="3909166809"/>
      </p:ext>
    </p:extLst>
  </p:cSld>
  <p:clrMapOvr>
    <a:masterClrMapping/>
  </p:clrMapOvr>
</p:sld>
</file>

<file path=ppt/theme/theme1.xml><?xml version="1.0" encoding="utf-8"?>
<a:theme xmlns:a="http://schemas.openxmlformats.org/drawingml/2006/main" name="Melbourne Water">
  <a:themeElements>
    <a:clrScheme name="Melbourne Water">
      <a:dk1>
        <a:sysClr val="windowText" lastClr="000000"/>
      </a:dk1>
      <a:lt1>
        <a:sysClr val="window" lastClr="FFFFFF"/>
      </a:lt1>
      <a:dk2>
        <a:srgbClr val="1B3751"/>
      </a:dk2>
      <a:lt2>
        <a:srgbClr val="FFFFFF"/>
      </a:lt2>
      <a:accent1>
        <a:srgbClr val="809DC4"/>
      </a:accent1>
      <a:accent2>
        <a:srgbClr val="356690"/>
      </a:accent2>
      <a:accent3>
        <a:srgbClr val="4B8080"/>
      </a:accent3>
      <a:accent4>
        <a:srgbClr val="E5A000"/>
      </a:accent4>
      <a:accent5>
        <a:srgbClr val="C15727"/>
      </a:accent5>
      <a:accent6>
        <a:srgbClr val="D87D6E"/>
      </a:accent6>
      <a:hlink>
        <a:srgbClr val="356690"/>
      </a:hlink>
      <a:folHlink>
        <a:srgbClr val="356690"/>
      </a:folHlink>
    </a:clrScheme>
    <a:fontScheme name="Melbourne Water">
      <a:majorFont>
        <a:latin typeface="VAG Rounded Next Semibold"/>
        <a:ea typeface=""/>
        <a:cs typeface=""/>
      </a:majorFont>
      <a:minorFont>
        <a:latin typeface="Blis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bourne Water-PowerPoint template.potx" id="{D1F05F05-1EDA-472A-A648-3B3A7270A24F}" vid="{A297049E-3791-4B65-8B9A-83DBC9F46F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6483E447588744824D76E255A33221" ma:contentTypeVersion="16" ma:contentTypeDescription="Create a new document." ma:contentTypeScope="" ma:versionID="84f6b8cdd2bb95335ec3f30bdd594966">
  <xsd:schema xmlns:xsd="http://www.w3.org/2001/XMLSchema" xmlns:xs="http://www.w3.org/2001/XMLSchema" xmlns:p="http://schemas.microsoft.com/office/2006/metadata/properties" xmlns:ns2="f45137b2-6e7e-4f7f-820e-f01c65ebcee6" xmlns:ns3="3eb07897-aa16-4e70-a280-e2e7d8e6259c" targetNamespace="http://schemas.microsoft.com/office/2006/metadata/properties" ma:root="true" ma:fieldsID="29c0dbe2f98b72d992a6c5d8973d8090" ns2:_="" ns3:_="">
    <xsd:import namespace="f45137b2-6e7e-4f7f-820e-f01c65ebcee6"/>
    <xsd:import namespace="3eb07897-aa16-4e70-a280-e2e7d8e625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137b2-6e7e-4f7f-820e-f01c65ebce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4e149d4-4412-4068-a378-d80bf5b922f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Action" ma:index="21" nillable="true" ma:displayName="Action" ma:format="Dropdown" ma:internalName="Action">
      <xsd:simpleType>
        <xsd:restriction base="dms:Choice">
          <xsd:enumeration value="Add to Archive"/>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b07897-aa16-4e70-a280-e2e7d8e6259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f5eaef-aba9-4673-986a-688f942abf21}" ma:internalName="TaxCatchAll" ma:showField="CatchAllData" ma:web="3eb07897-aa16-4e70-a280-e2e7d8e6259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B84397-0EB1-4EE1-B1A0-9CF65EFFC5AE}">
  <ds:schemaRefs>
    <ds:schemaRef ds:uri="http://schemas.microsoft.com/sharepoint/v3/contenttype/forms"/>
  </ds:schemaRefs>
</ds:datastoreItem>
</file>

<file path=customXml/itemProps2.xml><?xml version="1.0" encoding="utf-8"?>
<ds:datastoreItem xmlns:ds="http://schemas.openxmlformats.org/officeDocument/2006/customXml" ds:itemID="{8DF4E596-9606-47D6-899D-DFAF8AA780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5137b2-6e7e-4f7f-820e-f01c65ebcee6"/>
    <ds:schemaRef ds:uri="3eb07897-aa16-4e70-a280-e2e7d8e625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Melbourne Water</Template>
  <TotalTime>449</TotalTime>
  <Words>874</Words>
  <Application>Microsoft Office PowerPoint</Application>
  <PresentationFormat>Widescreen</PresentationFormat>
  <Paragraphs>100</Paragraphs>
  <Slides>9</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Aptos</vt:lpstr>
      <vt:lpstr>Arial</vt:lpstr>
      <vt:lpstr>Arial,Sans-Serif</vt:lpstr>
      <vt:lpstr>Bliss Pro</vt:lpstr>
      <vt:lpstr>Calibri</vt:lpstr>
      <vt:lpstr>Roboto</vt:lpstr>
      <vt:lpstr>Symbol</vt:lpstr>
      <vt:lpstr>VAG Rounded Next</vt:lpstr>
      <vt:lpstr>VAG Rounded Next Medium</vt:lpstr>
      <vt:lpstr>VAG Rounded Next Semibold</vt:lpstr>
      <vt:lpstr>Verdana</vt:lpstr>
      <vt:lpstr>Melbourne Water</vt:lpstr>
      <vt:lpstr>1. Teacher Instructions</vt:lpstr>
      <vt:lpstr>Instructions</vt:lpstr>
      <vt:lpstr>Water wise users</vt:lpstr>
      <vt:lpstr>Learning outcomes</vt:lpstr>
      <vt:lpstr>1.1 Introduction</vt:lpstr>
      <vt:lpstr>1.2: Alternate water sources</vt:lpstr>
      <vt:lpstr>1.3 Water saving</vt:lpstr>
      <vt:lpstr>1.4 Thinks to think about</vt:lpstr>
      <vt:lpstr>Curriculum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Water Story</dc:title>
  <dc:creator>Tori Tonzing</dc:creator>
  <cp:lastModifiedBy>Marita Tripp</cp:lastModifiedBy>
  <cp:revision>35</cp:revision>
  <dcterms:created xsi:type="dcterms:W3CDTF">2024-09-29T07:15:53Z</dcterms:created>
  <dcterms:modified xsi:type="dcterms:W3CDTF">2025-03-06T00:48:52Z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d1a0ea4-6344-45fe-bd17-9bfc2ab6afb4_Enabled">
    <vt:lpwstr>true</vt:lpwstr>
  </property>
  <property fmtid="{D5CDD505-2E9C-101B-9397-08002B2CF9AE}" pid="3" name="MSIP_Label_8d1a0ea4-6344-45fe-bd17-9bfc2ab6afb4_SetDate">
    <vt:lpwstr>2024-10-14T00:03:21Z</vt:lpwstr>
  </property>
  <property fmtid="{D5CDD505-2E9C-101B-9397-08002B2CF9AE}" pid="4" name="MSIP_Label_8d1a0ea4-6344-45fe-bd17-9bfc2ab6afb4_Method">
    <vt:lpwstr>Standard</vt:lpwstr>
  </property>
  <property fmtid="{D5CDD505-2E9C-101B-9397-08002B2CF9AE}" pid="5" name="MSIP_Label_8d1a0ea4-6344-45fe-bd17-9bfc2ab6afb4_Name">
    <vt:lpwstr>OFFICIAL</vt:lpwstr>
  </property>
  <property fmtid="{D5CDD505-2E9C-101B-9397-08002B2CF9AE}" pid="6" name="MSIP_Label_8d1a0ea4-6344-45fe-bd17-9bfc2ab6afb4_SiteId">
    <vt:lpwstr>fe26127b-78ee-42c7-803e-4d67c0488cf9</vt:lpwstr>
  </property>
  <property fmtid="{D5CDD505-2E9C-101B-9397-08002B2CF9AE}" pid="7" name="MSIP_Label_8d1a0ea4-6344-45fe-bd17-9bfc2ab6afb4_ActionId">
    <vt:lpwstr>49dfe8c3-2897-400b-b0ce-11f84f2e4062</vt:lpwstr>
  </property>
  <property fmtid="{D5CDD505-2E9C-101B-9397-08002B2CF9AE}" pid="8" name="MSIP_Label_8d1a0ea4-6344-45fe-bd17-9bfc2ab6afb4_ContentBits">
    <vt:lpwstr>1</vt:lpwstr>
  </property>
</Properties>
</file>